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61" r:id="rId2"/>
    <p:sldId id="286" r:id="rId3"/>
    <p:sldId id="295" r:id="rId4"/>
    <p:sldId id="287" r:id="rId5"/>
    <p:sldId id="288" r:id="rId6"/>
    <p:sldId id="293" r:id="rId7"/>
    <p:sldId id="289" r:id="rId8"/>
    <p:sldId id="290" r:id="rId9"/>
    <p:sldId id="296" r:id="rId10"/>
    <p:sldId id="274" r:id="rId11"/>
    <p:sldId id="276" r:id="rId12"/>
    <p:sldId id="278" r:id="rId13"/>
    <p:sldId id="277" r:id="rId14"/>
    <p:sldId id="272" r:id="rId15"/>
    <p:sldId id="280" r:id="rId16"/>
    <p:sldId id="271" r:id="rId17"/>
    <p:sldId id="281" r:id="rId18"/>
    <p:sldId id="283" r:id="rId19"/>
    <p:sldId id="304" r:id="rId20"/>
    <p:sldId id="307" r:id="rId21"/>
    <p:sldId id="303" r:id="rId22"/>
    <p:sldId id="320" r:id="rId23"/>
    <p:sldId id="322" r:id="rId24"/>
    <p:sldId id="312" r:id="rId25"/>
    <p:sldId id="323" r:id="rId26"/>
    <p:sldId id="319" r:id="rId27"/>
    <p:sldId id="324" r:id="rId28"/>
    <p:sldId id="326" r:id="rId29"/>
    <p:sldId id="310" r:id="rId30"/>
    <p:sldId id="292" r:id="rId31"/>
    <p:sldId id="315" r:id="rId32"/>
    <p:sldId id="298" r:id="rId33"/>
    <p:sldId id="297" r:id="rId34"/>
    <p:sldId id="300" r:id="rId35"/>
    <p:sldId id="314" r:id="rId36"/>
    <p:sldId id="329" r:id="rId37"/>
    <p:sldId id="308" r:id="rId38"/>
    <p:sldId id="311" r:id="rId39"/>
    <p:sldId id="327" r:id="rId40"/>
    <p:sldId id="282" r:id="rId41"/>
    <p:sldId id="306" r:id="rId42"/>
    <p:sldId id="328"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800000"/>
    <a:srgbClr val="FF00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9584" autoAdjust="0"/>
  </p:normalViewPr>
  <p:slideViewPr>
    <p:cSldViewPr>
      <p:cViewPr varScale="1">
        <p:scale>
          <a:sx n="61" d="100"/>
          <a:sy n="61" d="100"/>
        </p:scale>
        <p:origin x="-31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9BF855-91B0-4BFA-8B90-1A3AAD61B5CB}" type="datetimeFigureOut">
              <a:rPr lang="en-US"/>
              <a:pPr>
                <a:defRPr/>
              </a:pPr>
              <a:t>3/14/2013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1EB5F7F-37C6-4BE9-B5A7-D3D071DB24CC}" type="slidenum">
              <a:rPr lang="en-US"/>
              <a:pPr>
                <a:defRPr/>
              </a:pPr>
              <a:t>‹#›</a:t>
            </a:fld>
            <a:endParaRPr lang="en-US"/>
          </a:p>
        </p:txBody>
      </p:sp>
    </p:spTree>
    <p:extLst>
      <p:ext uri="{BB962C8B-B14F-4D97-AF65-F5344CB8AC3E}">
        <p14:creationId xmlns:p14="http://schemas.microsoft.com/office/powerpoint/2010/main" val="409064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Influencing cell behavior proliferation to differentiation using substrate or implant topography is an attractive strategy for regenerative medicine applications. </a:t>
            </a:r>
          </a:p>
          <a:p>
            <a:pPr eaLnBrk="1" hangingPunct="1">
              <a:spcBef>
                <a:spcPct val="0"/>
              </a:spcBef>
            </a:pPr>
            <a:r>
              <a:rPr lang="en-US" smtClean="0"/>
              <a:t>Substrate topography at the submicron range is of particular interest because the size range is comparable to extracellular matrix structures. </a:t>
            </a:r>
          </a:p>
          <a:p>
            <a:pPr eaLnBrk="1" hangingPunct="1">
              <a:spcBef>
                <a:spcPct val="0"/>
              </a:spcBef>
            </a:pPr>
            <a:r>
              <a:rPr lang="en-US" smtClean="0"/>
              <a:t>Emerging literature presents many interesting findings on how </a:t>
            </a:r>
            <a:r>
              <a:rPr lang="en-US" smtClean="0">
                <a:solidFill>
                  <a:srgbClr val="FFFF00"/>
                </a:solidFill>
              </a:rPr>
              <a:t>nanotopography</a:t>
            </a:r>
            <a:r>
              <a:rPr lang="en-US" smtClean="0"/>
              <a:t> enhances cell adhesion, alters cell morphology, affects proliferation, initiates intracellular signaling, provides contact guidance and mediates stem cell differentiation. Incorporating topographical consideration into the design of a biomimetic microenvironment for cell culture will become increasingly important in light of these studies and practical with advances in nanofabrication technologies. This Highlight underscores the promise of and the unknown information about topographical effects in manipulating cell-substrate interaction and advancing tissue engineering.</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Interactions of cells with nanotopography is a rapidly expanding field</a:t>
            </a:r>
          </a:p>
          <a:p>
            <a:pPr eaLnBrk="1" hangingPunct="1">
              <a:spcBef>
                <a:spcPct val="0"/>
              </a:spcBef>
            </a:pPr>
            <a:r>
              <a:rPr lang="en-US" smtClean="0"/>
              <a:t>Nanostructures serve as biointeractive stages promoting cell attachment, proliferation, and organization, in addition to acting as delivery vehicles for bioactive molecules</a:t>
            </a:r>
          </a:p>
          <a:p>
            <a:pPr eaLnBrk="1" hangingPunct="1">
              <a:spcBef>
                <a:spcPct val="0"/>
              </a:spcBef>
            </a:pPr>
            <a:r>
              <a:rPr lang="en-US" smtClean="0"/>
              <a:t>Cells respond in the different culture conditions, express genes unique to their scaffold environment</a:t>
            </a:r>
          </a:p>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D7ED7D-7C5B-4A94-8D5E-C455E9C00BFA}"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78D0E6-4D5A-419F-BB01-BCC4F8595707}"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770032-85DA-415F-A706-4CFB564DFEDF}"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defTabSz="927100" eaLnBrk="1" hangingPunct="1">
              <a:spcBef>
                <a:spcPct val="0"/>
              </a:spcBef>
            </a:pPr>
            <a:r>
              <a:rPr lang="en-US" smtClean="0"/>
              <a:t>This is clear evidence that surface nanotopography directly induces pronounced changes to cell shape, and consequently gene expression, which can potentially mediate differentiation of stem cells into various cell types. </a:t>
            </a:r>
          </a:p>
          <a:p>
            <a:pPr defTabSz="927100"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42B54A-D63C-4427-8462-6BAC185B504E}"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want to first discuss some relevant studies in the literature that use the nano surface structure as a mechanism of differentiation. </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C6B9D-438B-4F3B-911A-3C4531329C05}"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Our initial observation of using tio2 </a:t>
            </a:r>
            <a:r>
              <a:rPr lang="en-US" dirty="0" err="1" smtClean="0"/>
              <a:t>nanotubes</a:t>
            </a:r>
            <a:r>
              <a:rPr lang="en-US" dirty="0" smtClean="0"/>
              <a:t> in </a:t>
            </a:r>
            <a:r>
              <a:rPr lang="en-US" dirty="0" err="1" smtClean="0"/>
              <a:t>osteoblast</a:t>
            </a:r>
            <a:r>
              <a:rPr lang="en-US" dirty="0" smtClean="0"/>
              <a:t> or bone cell culture was just the </a:t>
            </a:r>
            <a:r>
              <a:rPr lang="en-US" dirty="0" err="1" smtClean="0"/>
              <a:t>beginnning</a:t>
            </a:r>
            <a:r>
              <a:rPr lang="en-US" dirty="0" smtClean="0"/>
              <a:t> of showing the beneficial effects of </a:t>
            </a:r>
            <a:r>
              <a:rPr lang="en-US" dirty="0" err="1" smtClean="0"/>
              <a:t>of</a:t>
            </a:r>
            <a:r>
              <a:rPr lang="en-US" dirty="0" smtClean="0"/>
              <a:t> using nanostructures in tissue engineering. These experiments for first conducted by our </a:t>
            </a:r>
            <a:r>
              <a:rPr lang="en-US" dirty="0" err="1" smtClean="0"/>
              <a:t>dr</a:t>
            </a:r>
            <a:r>
              <a:rPr lang="en-US" dirty="0" smtClean="0"/>
              <a:t> </a:t>
            </a:r>
            <a:r>
              <a:rPr lang="en-US" dirty="0" err="1" smtClean="0"/>
              <a:t>brian</a:t>
            </a:r>
            <a:r>
              <a:rPr lang="en-US" dirty="0" smtClean="0"/>
              <a:t> oh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Comparative back-scattered SEM </a:t>
            </a:r>
          </a:p>
          <a:p>
            <a:pPr eaLnBrk="1" fontAlgn="auto" hangingPunct="1">
              <a:spcBef>
                <a:spcPts val="0"/>
              </a:spcBef>
              <a:spcAft>
                <a:spcPts val="0"/>
              </a:spcAft>
              <a:defRPr/>
            </a:pPr>
            <a:r>
              <a:rPr lang="en-US" dirty="0" smtClean="0"/>
              <a:t>images of growing </a:t>
            </a:r>
            <a:r>
              <a:rPr lang="en-US" dirty="0" err="1" smtClean="0"/>
              <a:t>osteoblast</a:t>
            </a:r>
            <a:r>
              <a:rPr lang="en-US" dirty="0" smtClean="0"/>
              <a:t> cells </a:t>
            </a:r>
          </a:p>
          <a:p>
            <a:pPr eaLnBrk="1" fontAlgn="auto" hangingPunct="1">
              <a:spcBef>
                <a:spcPts val="0"/>
              </a:spcBef>
              <a:spcAft>
                <a:spcPts val="0"/>
              </a:spcAft>
              <a:defRPr/>
            </a:pPr>
            <a:r>
              <a:rPr lang="en-US" dirty="0" smtClean="0"/>
              <a:t>on the surfaces after 48hrs. of culture.</a:t>
            </a:r>
          </a:p>
          <a:p>
            <a:pPr eaLnBrk="1" fontAlgn="auto" hangingPunct="1">
              <a:spcBef>
                <a:spcPts val="0"/>
              </a:spcBef>
              <a:spcAft>
                <a:spcPts val="0"/>
              </a:spcAft>
              <a:defRPr/>
            </a:pPr>
            <a:r>
              <a:rPr lang="en-US" dirty="0" smtClean="0"/>
              <a:t>Comparative graph showing number of adhered </a:t>
            </a:r>
          </a:p>
          <a:p>
            <a:pPr eaLnBrk="1" fontAlgn="auto" hangingPunct="1">
              <a:spcBef>
                <a:spcPts val="0"/>
              </a:spcBef>
              <a:spcAft>
                <a:spcPts val="0"/>
              </a:spcAft>
              <a:defRPr/>
            </a:pPr>
            <a:r>
              <a:rPr lang="en-US" dirty="0" smtClean="0"/>
              <a:t>cells as a function of culture time.</a:t>
            </a:r>
          </a:p>
          <a:p>
            <a:pPr eaLnBrk="1" fontAlgn="auto" hangingPunct="1">
              <a:spcBef>
                <a:spcPts val="0"/>
              </a:spcBef>
              <a:spcAft>
                <a:spcPts val="0"/>
              </a:spcAft>
              <a:defRPr/>
            </a:pPr>
            <a:r>
              <a:rPr lang="en-US" dirty="0" smtClean="0"/>
              <a:t>ALP activity of MC3T3-E1 </a:t>
            </a:r>
            <a:r>
              <a:rPr lang="en-US" dirty="0" err="1" smtClean="0"/>
              <a:t>osteoblast</a:t>
            </a:r>
            <a:r>
              <a:rPr lang="en-US" dirty="0" smtClean="0"/>
              <a:t> cells </a:t>
            </a:r>
          </a:p>
          <a:p>
            <a:pPr eaLnBrk="1" fontAlgn="auto" hangingPunct="1">
              <a:spcBef>
                <a:spcPts val="0"/>
              </a:spcBef>
              <a:spcAft>
                <a:spcPts val="0"/>
              </a:spcAft>
              <a:defRPr/>
            </a:pPr>
            <a:r>
              <a:rPr lang="en-US" dirty="0" smtClean="0"/>
              <a:t>cultured for  12, 24, and 48 h of incubation</a:t>
            </a:r>
          </a:p>
          <a:p>
            <a:pPr eaLnBrk="1" fontAlgn="auto" hangingPunct="1">
              <a:spcBef>
                <a:spcPts val="0"/>
              </a:spcBef>
              <a:spcAft>
                <a:spcPts val="0"/>
              </a:spcAft>
              <a:defRPr/>
            </a:pPr>
            <a:r>
              <a:rPr lang="en-US" sz="1000" dirty="0" smtClean="0">
                <a:effectLst>
                  <a:outerShdw blurRad="38100" dist="38100" dir="2700000" algn="tl">
                    <a:srgbClr val="000000">
                      <a:alpha val="43137"/>
                    </a:srgbClr>
                  </a:outerShdw>
                </a:effectLst>
              </a:rPr>
              <a:t>Micrograph showing the adhesion of the </a:t>
            </a:r>
            <a:r>
              <a:rPr lang="en-US" sz="1000" dirty="0" err="1" smtClean="0">
                <a:effectLst>
                  <a:outerShdw blurRad="38100" dist="38100" dir="2700000" algn="tl">
                    <a:srgbClr val="000000">
                      <a:alpha val="43137"/>
                    </a:srgbClr>
                  </a:outerShdw>
                </a:effectLst>
              </a:rPr>
              <a:t>osteoblast</a:t>
            </a:r>
            <a:r>
              <a:rPr lang="en-US" sz="1000" dirty="0" smtClean="0">
                <a:effectLst>
                  <a:outerShdw blurRad="38100" dist="38100" dir="2700000" algn="tl">
                    <a:srgbClr val="000000">
                      <a:alpha val="43137"/>
                    </a:srgbClr>
                  </a:outerShdw>
                </a:effectLst>
              </a:rPr>
              <a:t> cells (after 2h) </a:t>
            </a:r>
          </a:p>
          <a:p>
            <a:pPr eaLnBrk="1" fontAlgn="auto" hangingPunct="1">
              <a:spcBef>
                <a:spcPts val="0"/>
              </a:spcBef>
              <a:spcAft>
                <a:spcPts val="0"/>
              </a:spcAft>
              <a:defRPr/>
            </a:pPr>
            <a:r>
              <a:rPr lang="en-US" sz="1000" dirty="0" smtClean="0">
                <a:effectLst>
                  <a:outerShdw blurRad="38100" dist="38100" dir="2700000" algn="tl">
                    <a:srgbClr val="000000">
                      <a:alpha val="43137"/>
                    </a:srgbClr>
                  </a:outerShdw>
                </a:effectLst>
              </a:rPr>
              <a:t>on vertically </a:t>
            </a:r>
            <a:r>
              <a:rPr lang="en-US" sz="1000" dirty="0" err="1" smtClean="0">
                <a:effectLst>
                  <a:outerShdw blurRad="38100" dist="38100" dir="2700000" algn="tl">
                    <a:srgbClr val="000000">
                      <a:alpha val="43137"/>
                    </a:srgbClr>
                  </a:outerShdw>
                </a:effectLst>
              </a:rPr>
              <a:t>nanoporous</a:t>
            </a:r>
            <a:r>
              <a:rPr lang="en-US" sz="1000" dirty="0" smtClean="0">
                <a:effectLst>
                  <a:outerShdw blurRad="38100" dist="38100" dir="2700000" algn="tl">
                    <a:srgbClr val="000000">
                      <a:alpha val="43137"/>
                    </a:srgbClr>
                  </a:outerShdw>
                </a:effectLst>
              </a:rPr>
              <a:t> TiO</a:t>
            </a:r>
            <a:r>
              <a:rPr lang="en-US" sz="1000" baseline="-25000" dirty="0" smtClean="0">
                <a:effectLst>
                  <a:outerShdw blurRad="38100" dist="38100" dir="2700000" algn="tl">
                    <a:srgbClr val="000000">
                      <a:alpha val="43137"/>
                    </a:srgbClr>
                  </a:outerShdw>
                </a:effectLst>
              </a:rPr>
              <a:t>2</a:t>
            </a:r>
            <a:r>
              <a:rPr lang="en-US" sz="1000" dirty="0" smtClean="0">
                <a:effectLst>
                  <a:outerShdw blurRad="38100" dist="38100" dir="2700000" algn="tl">
                    <a:srgbClr val="000000">
                      <a:alpha val="43137"/>
                    </a:srgbClr>
                  </a:outerShdw>
                </a:effectLst>
              </a:rPr>
              <a:t> </a:t>
            </a:r>
          </a:p>
          <a:p>
            <a:pPr eaLnBrk="1" fontAlgn="auto" hangingPunct="1">
              <a:spcBef>
                <a:spcPts val="0"/>
              </a:spcBef>
              <a:spcAft>
                <a:spcPts val="0"/>
              </a:spcAft>
              <a:defRPr/>
            </a:pPr>
            <a:r>
              <a:rPr lang="en-US" sz="1000" dirty="0" err="1" smtClean="0">
                <a:effectLst>
                  <a:outerShdw blurRad="38100" dist="38100" dir="2700000" algn="tl">
                    <a:srgbClr val="000000">
                      <a:alpha val="43137"/>
                    </a:srgbClr>
                  </a:outerShdw>
                </a:effectLst>
              </a:rPr>
              <a:t>nanotubes</a:t>
            </a:r>
            <a:r>
              <a:rPr lang="en-US" sz="1000" dirty="0" smtClean="0">
                <a:effectLst>
                  <a:outerShdw blurRad="38100" dist="38100" dir="2700000" algn="tl">
                    <a:srgbClr val="000000">
                      <a:alpha val="43137"/>
                    </a:srgbClr>
                  </a:outerShdw>
                </a:effectLst>
              </a:rPr>
              <a:t>. The circles show cells are anchoring into the </a:t>
            </a:r>
            <a:r>
              <a:rPr lang="en-US" sz="1000" dirty="0" err="1" smtClean="0">
                <a:effectLst>
                  <a:outerShdw blurRad="38100" dist="38100" dir="2700000" algn="tl">
                    <a:srgbClr val="000000">
                      <a:alpha val="43137"/>
                    </a:srgbClr>
                  </a:outerShdw>
                </a:effectLst>
              </a:rPr>
              <a:t>nanotubes</a:t>
            </a:r>
            <a:r>
              <a:rPr lang="en-US" sz="1000" dirty="0" smtClean="0">
                <a:effectLst>
                  <a:outerShdw blurRad="38100" dist="38100" dir="2700000" algn="tl">
                    <a:srgbClr val="000000">
                      <a:alpha val="43137"/>
                    </a:srgbClr>
                  </a:outerShdw>
                </a:effectLst>
              </a:rPr>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8C546-330A-4173-8C81-A2BAC606B464}"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light of those studies we too explored the possibility of differentiaiton based on our nanotube surface. We observed that the stem cell fate was dictated by the nanotube dimensions.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First there is a distict difference in the way that the proteins adsorbed to the surface first two hours of incubation</a:t>
            </a:r>
          </a:p>
          <a:p>
            <a:pPr eaLnBrk="1" hangingPunct="1">
              <a:spcBef>
                <a:spcPct val="0"/>
              </a:spcBef>
            </a:pPr>
            <a:r>
              <a:rPr lang="en-US" smtClean="0"/>
              <a:t>Secondly, that it affected the way the cells could adhere to the surface.</a:t>
            </a:r>
          </a:p>
          <a:p>
            <a:pPr eaLnBrk="1" hangingPunct="1">
              <a:spcBef>
                <a:spcPct val="0"/>
              </a:spcBef>
            </a:pPr>
            <a:r>
              <a:rPr lang="en-US" smtClean="0"/>
              <a:t>Thus affecting the morphology of the cells and internal cytoskeletal stress</a:t>
            </a:r>
          </a:p>
          <a:p>
            <a:pPr eaLnBrk="1" hangingPunct="1">
              <a:spcBef>
                <a:spcPct val="0"/>
              </a:spcBef>
            </a:pPr>
            <a:r>
              <a:rPr lang="en-US" smtClean="0"/>
              <a:t>Which induced differentiation into osteoblasts or bone cells</a:t>
            </a:r>
          </a:p>
          <a:p>
            <a:pPr eaLnBrk="1" hangingPunct="1">
              <a:spcBef>
                <a:spcPct val="0"/>
              </a:spcBef>
            </a:pPr>
            <a:r>
              <a:rPr lang="en-US" smtClean="0"/>
              <a:t>The PCR relative transciption levels showd the highest on 100nm surfaces.</a:t>
            </a:r>
          </a:p>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D243F3-E709-433D-911E-DF1D7C7EE2AA}"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standard laboratory setup for eletrospinning consists of a spinneret, typically a syringe, connected  to a high voltage (5-50kV) directed current power supply , a syringe pump and ground collecter.</a:t>
            </a:r>
          </a:p>
          <a:p>
            <a:pPr eaLnBrk="1" hangingPunct="1">
              <a:spcBef>
                <a:spcPct val="0"/>
              </a:spcBef>
            </a:pPr>
            <a:r>
              <a:rPr lang="en-US" smtClean="0"/>
              <a:t>When a voltage is applied to a solution an eletric field is generated between a charged polymer liquid and grounded collecter. As the power is increased, the charged polymer solution is attracted to the fiber collector. Once the voltage reaches a critical value, the charge overcomes the surface tnesion of the polymer cone formed on the capillary tip of the syringe, known as a taylor cone. As the jet dries out in flight the mode of current flow changes from ohmic to convective as the charge migrates to the surface of the fiber. The jet is then elongated by a whipping process caused by electrostatic repulsion initiated at small bends in the fiber until it is finally deposited on the grounded collector. Finally, ultrafine fibers are produced accululating randomly or aligning  on the surface of the fiber collector.</a:t>
            </a:r>
          </a:p>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093842-B176-4604-A809-B7A5D1C9873A}" type="slidenum">
              <a:rPr lang="en-US">
                <a:cs typeface="Arial" charset="0"/>
              </a:rPr>
              <a:pPr fontAlgn="base">
                <a:spcBef>
                  <a:spcPct val="0"/>
                </a:spcBef>
                <a:spcAft>
                  <a:spcPct val="0"/>
                </a:spcAft>
                <a:defRPr/>
              </a:pPr>
              <a:t>38</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FE954B-D86F-451E-AA82-0AD4D6D50BC5}" type="slidenum">
              <a:rPr lang="en-US">
                <a:cs typeface="Arial" charset="0"/>
              </a:rPr>
              <a:pPr fontAlgn="base">
                <a:spcBef>
                  <a:spcPct val="0"/>
                </a:spcBef>
                <a:spcAft>
                  <a:spcPct val="0"/>
                </a:spcAft>
                <a:defRPr/>
              </a:pPr>
              <a:t>7</a:t>
            </a:fld>
            <a:endParaRPr lang="en-US">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I mentioned in the beginning, cells can sense the surface. The normal cell envrionment</a:t>
            </a:r>
          </a:p>
          <a:p>
            <a:pPr eaLnBrk="1" hangingPunct="1">
              <a:spcBef>
                <a:spcPct val="0"/>
              </a:spcBef>
            </a:pPr>
            <a:endParaRPr lang="en-US" smtClean="0"/>
          </a:p>
          <a:p>
            <a:pPr eaLnBrk="1" hangingPunct="1">
              <a:spcBef>
                <a:spcPct val="0"/>
              </a:spcBef>
            </a:pPr>
            <a:r>
              <a:rPr lang="en-US" smtClean="0"/>
              <a:t>ECM features determine adhesion complexes, cytoskeletal organization, and intracellular signalling</a:t>
            </a:r>
          </a:p>
          <a:p>
            <a:pPr eaLnBrk="1" hangingPunct="1">
              <a:spcBef>
                <a:spcPct val="0"/>
              </a:spcBef>
            </a:pPr>
            <a:endParaRPr lang="en-US" smtClean="0"/>
          </a:p>
          <a:p>
            <a:pPr eaLnBrk="1" hangingPunct="1">
              <a:spcBef>
                <a:spcPct val="0"/>
              </a:spcBef>
            </a:pPr>
            <a:r>
              <a:rPr lang="en-US" smtClean="0"/>
              <a:t>To adhere cells to their substratum and transmit signals from the enviroment to the cell interior.</a:t>
            </a:r>
          </a:p>
          <a:p>
            <a:pPr eaLnBrk="1" hangingPunct="1">
              <a:spcBef>
                <a:spcPct val="0"/>
              </a:spcBef>
            </a:pPr>
            <a:endParaRPr lang="en-US" smtClean="0"/>
          </a:p>
          <a:p>
            <a:pPr eaLnBrk="1" hangingPunct="1">
              <a:spcBef>
                <a:spcPct val="0"/>
              </a:spcBef>
            </a:pPr>
            <a:r>
              <a:rPr lang="en-US" smtClean="0">
                <a:solidFill>
                  <a:schemeClr val="accent2"/>
                </a:solidFill>
              </a:rPr>
              <a:t>Schematic illustration of the nanotopographic details of the TiO</a:t>
            </a:r>
            <a:r>
              <a:rPr lang="en-US" baseline="-25000" smtClean="0">
                <a:solidFill>
                  <a:schemeClr val="accent2"/>
                </a:solidFill>
              </a:rPr>
              <a:t>2</a:t>
            </a:r>
            <a:r>
              <a:rPr lang="en-US" smtClean="0">
                <a:solidFill>
                  <a:schemeClr val="accent2"/>
                </a:solidFill>
              </a:rPr>
              <a:t> nanotube configuration interacting with a cell.  </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F7F461-5425-4A10-B0C0-CC774B40E46A}"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725FD4-D01D-4C0A-A989-E385A33B6E80}" type="datetimeFigureOut">
              <a:rPr lang="en-US"/>
              <a:pPr>
                <a:defRPr/>
              </a:pPr>
              <a:t>3/14/2013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6B23BD-84A2-4B1F-8CAC-7C0D33096F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E41213-CF42-4698-AAD2-1A1996BFDE6C}" type="datetimeFigureOut">
              <a:rPr lang="en-US"/>
              <a:pPr>
                <a:defRPr/>
              </a:pPr>
              <a:t>3/14/2013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58B020-6694-4C31-ADF0-67F74CD7D5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27F965-9351-4464-ADDA-0EC8CBA3E49C}" type="datetimeFigureOut">
              <a:rPr lang="en-US"/>
              <a:pPr>
                <a:defRPr/>
              </a:pPr>
              <a:t>3/14/2013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5DB189-5F2E-4619-A9E5-59319EA2B9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D7D47E-89B1-46D3-8528-E2ED9595BFD7}" type="datetimeFigureOut">
              <a:rPr lang="en-US"/>
              <a:pPr>
                <a:defRPr/>
              </a:pPr>
              <a:t>3/14/2013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C976E1-BA0E-4691-9A8F-F082235680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D86836-5FB7-4FDF-A791-878305EAA5F1}" type="datetimeFigureOut">
              <a:rPr lang="en-US"/>
              <a:pPr>
                <a:defRPr/>
              </a:pPr>
              <a:t>3/14/2013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592DA1-560F-494A-8D66-105FFD3BC9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17BB7C-6AED-422C-BA9B-EC5E11A5FB10}" type="datetimeFigureOut">
              <a:rPr lang="en-US"/>
              <a:pPr>
                <a:defRPr/>
              </a:pPr>
              <a:t>3/14/2013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70422A-5E1C-4E51-A176-54550D90C6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BDDB59-43E5-4896-ADB2-399AD181120C}" type="datetimeFigureOut">
              <a:rPr lang="en-US"/>
              <a:pPr>
                <a:defRPr/>
              </a:pPr>
              <a:t>3/14/2013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B83B3A5-5CE7-444C-BFB0-BFD8C3A2B8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C2600-3FC3-4186-8F6E-B2914FF9CB78}" type="datetimeFigureOut">
              <a:rPr lang="en-US"/>
              <a:pPr>
                <a:defRPr/>
              </a:pPr>
              <a:t>3/14/2013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FBB726-CFBF-43A4-A13B-4A427E4723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3D0BD3-623B-4EDB-B06C-5DEA2DB4009A}" type="datetimeFigureOut">
              <a:rPr lang="en-US"/>
              <a:pPr>
                <a:defRPr/>
              </a:pPr>
              <a:t>3/14/2013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081AAA-E468-4EBB-B608-88905947FF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A30492-E406-41EC-A3F1-D14947B98196}" type="datetimeFigureOut">
              <a:rPr lang="en-US"/>
              <a:pPr>
                <a:defRPr/>
              </a:pPr>
              <a:t>3/14/2013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CAC4A2-5E9B-460C-95C0-A49A3EDE13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4ED374-0490-40AA-BCD2-17FB29AA5097}" type="datetimeFigureOut">
              <a:rPr lang="en-US"/>
              <a:pPr>
                <a:defRPr/>
              </a:pPr>
              <a:t>3/14/2013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2BF5BD-8042-4D1E-9BA4-5B865107A9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9486F61-5C3C-4E3A-8477-4B26A1C7877C}" type="datetimeFigureOut">
              <a:rPr lang="en-US"/>
              <a:pPr>
                <a:defRPr/>
              </a:pPr>
              <a:t>3/14/2013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D8772F4-F083-43E0-A30E-C0896DA138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6096000"/>
            <a:ext cx="990600" cy="701675"/>
          </a:xfrm>
          <a:prstGeom prst="rect">
            <a:avLst/>
          </a:prstGeom>
          <a:noFill/>
          <a:ln w="9525">
            <a:noFill/>
            <a:miter lim="800000"/>
            <a:headEnd/>
            <a:tailEnd/>
          </a:ln>
        </p:spPr>
      </p:pic>
      <p:sp>
        <p:nvSpPr>
          <p:cNvPr id="14338" name="Title 3"/>
          <p:cNvSpPr>
            <a:spLocks noGrp="1"/>
          </p:cNvSpPr>
          <p:nvPr>
            <p:ph type="ctrTitle"/>
          </p:nvPr>
        </p:nvSpPr>
        <p:spPr>
          <a:xfrm>
            <a:off x="304800" y="1676400"/>
            <a:ext cx="8382000" cy="1927225"/>
          </a:xfrm>
        </p:spPr>
        <p:txBody>
          <a:bodyPr/>
          <a:lstStyle/>
          <a:p>
            <a:pPr eaLnBrk="1" hangingPunct="1">
              <a:lnSpc>
                <a:spcPct val="80000"/>
              </a:lnSpc>
            </a:pPr>
            <a:r>
              <a:rPr lang="en-US" sz="2800" b="1" smtClean="0"/>
              <a:t>Nanoscale Biomaterials for Cell and Tissue Interactions </a:t>
            </a:r>
            <a:r>
              <a:rPr lang="en-US" altLang="ko-KR" sz="2800" b="1" smtClean="0">
                <a:ea typeface="굴림" pitchFamily="34" charset="-127"/>
              </a:rPr>
              <a:t>for</a:t>
            </a:r>
            <a:r>
              <a:rPr lang="en-US" sz="2800" b="1" smtClean="0"/>
              <a:t> Potential Biotech Applica</a:t>
            </a:r>
            <a:r>
              <a:rPr lang="en-US" altLang="ko-KR" sz="2800" b="1" smtClean="0">
                <a:ea typeface="굴림" pitchFamily="34" charset="-127"/>
              </a:rPr>
              <a:t>tions</a:t>
            </a:r>
            <a:r>
              <a:rPr lang="en-US" sz="2800" b="1" smtClean="0"/>
              <a:t/>
            </a:r>
            <a:br>
              <a:rPr lang="en-US" sz="2800" b="1" smtClean="0"/>
            </a:br>
            <a:r>
              <a:rPr lang="en-US" sz="2800" b="1" smtClean="0"/>
              <a:t/>
            </a:r>
            <a:br>
              <a:rPr lang="en-US" sz="2800" b="1" smtClean="0"/>
            </a:br>
            <a:r>
              <a:rPr lang="en-US" altLang="ko-KR" sz="2800" b="1" smtClean="0">
                <a:ea typeface="굴림" pitchFamily="34" charset="-127"/>
              </a:rPr>
              <a:t>Prof. </a:t>
            </a:r>
            <a:r>
              <a:rPr lang="en-US" sz="2800" b="1" smtClean="0"/>
              <a:t>Sungho Jin</a:t>
            </a:r>
            <a:r>
              <a:rPr lang="en-US" altLang="ko-KR" sz="2800" b="1" smtClean="0">
                <a:ea typeface="굴림" pitchFamily="34" charset="-127"/>
              </a:rPr>
              <a:t>,  </a:t>
            </a:r>
            <a:r>
              <a:rPr lang="en-US" sz="2800" b="1" smtClean="0"/>
              <a:t>UC, San Diego </a:t>
            </a:r>
            <a:r>
              <a:rPr lang="en-US" altLang="ko-KR" sz="2800" b="1" smtClean="0">
                <a:ea typeface="굴림" pitchFamily="34" charset="-127"/>
              </a:rPr>
              <a:t> </a:t>
            </a:r>
            <a:endParaRPr lang="en-US" sz="28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800600"/>
          </a:xfrm>
        </p:spPr>
        <p:txBody>
          <a:bodyPr>
            <a:normAutofit/>
          </a:bodyPr>
          <a:lstStyle/>
          <a:p>
            <a:pPr eaLnBrk="1" hangingPunct="1">
              <a:lnSpc>
                <a:spcPct val="80000"/>
              </a:lnSpc>
              <a:defRPr/>
            </a:pPr>
            <a:r>
              <a:rPr lang="en-US" sz="2400" b="1" smtClean="0">
                <a:solidFill>
                  <a:srgbClr val="0000FF"/>
                </a:solidFill>
                <a:effectLst>
                  <a:outerShdw blurRad="38100" dist="38100" dir="2700000" algn="tl">
                    <a:srgbClr val="C0C0C0"/>
                  </a:outerShdw>
                </a:effectLst>
              </a:rPr>
              <a:t>Nanomaterial </a:t>
            </a:r>
            <a:r>
              <a:rPr lang="en-US" sz="2400" b="1" smtClean="0"/>
              <a:t>– “Particles with lengths that range from 1 to 100 nanometers in two or three dimensions.” </a:t>
            </a:r>
            <a:r>
              <a:rPr lang="en-US" sz="2400" b="1" i="1" smtClean="0"/>
              <a:t>ASTM E 2456-06 : Terminology for nanotechnology. ASTM International 2006</a:t>
            </a:r>
          </a:p>
          <a:p>
            <a:pPr eaLnBrk="1" hangingPunct="1">
              <a:lnSpc>
                <a:spcPct val="80000"/>
              </a:lnSpc>
              <a:defRPr/>
            </a:pPr>
            <a:r>
              <a:rPr lang="en-US" sz="2400" b="1" smtClean="0">
                <a:solidFill>
                  <a:srgbClr val="0000FF"/>
                </a:solidFill>
                <a:effectLst>
                  <a:outerShdw blurRad="38100" dist="38100" dir="2700000" algn="tl">
                    <a:srgbClr val="C0C0C0"/>
                  </a:outerShdw>
                </a:effectLst>
              </a:rPr>
              <a:t>Biomaterial</a:t>
            </a:r>
            <a:r>
              <a:rPr lang="en-US" sz="2400" b="1" smtClean="0"/>
              <a:t> – “A non-living material intended to interface with biological systems to evaluate, treat, augment or replace any tissue, organ or function of the body.” </a:t>
            </a:r>
            <a:r>
              <a:rPr lang="en-US" sz="2400" b="1" i="1" smtClean="0"/>
              <a:t>Chester 1986</a:t>
            </a:r>
          </a:p>
          <a:p>
            <a:pPr eaLnBrk="1" hangingPunct="1">
              <a:lnSpc>
                <a:spcPct val="80000"/>
              </a:lnSpc>
              <a:defRPr/>
            </a:pPr>
            <a:r>
              <a:rPr lang="en-US" sz="2400" b="1" smtClean="0">
                <a:solidFill>
                  <a:srgbClr val="0000FF"/>
                </a:solidFill>
                <a:effectLst>
                  <a:outerShdw blurRad="38100" dist="38100" dir="2700000" algn="tl">
                    <a:srgbClr val="C0C0C0"/>
                  </a:outerShdw>
                </a:effectLst>
              </a:rPr>
              <a:t>Nanobiomaterial</a:t>
            </a:r>
            <a:r>
              <a:rPr lang="en-US" sz="2400" b="1" smtClean="0"/>
              <a:t>– “A biomaterial substrate composed of nanometer-scale components.” </a:t>
            </a:r>
          </a:p>
          <a:p>
            <a:pPr eaLnBrk="1" hangingPunct="1">
              <a:lnSpc>
                <a:spcPct val="80000"/>
              </a:lnSpc>
              <a:buFont typeface="Arial" charset="0"/>
              <a:buNone/>
              <a:defRPr/>
            </a:pPr>
            <a:r>
              <a:rPr lang="en-US" sz="2400" b="1" i="1" smtClean="0"/>
              <a:t>	Example : the inorganic bone matrix is comprised of apatite crystals with final dimensions 400 x 30 x 75 Å.</a:t>
            </a:r>
          </a:p>
          <a:p>
            <a:pPr eaLnBrk="1" hangingPunct="1">
              <a:lnSpc>
                <a:spcPct val="80000"/>
              </a:lnSpc>
              <a:defRPr/>
            </a:pPr>
            <a:r>
              <a:rPr lang="en-US" sz="2400" b="1" smtClean="0">
                <a:solidFill>
                  <a:srgbClr val="0000FF"/>
                </a:solidFill>
                <a:effectLst>
                  <a:outerShdw blurRad="38100" dist="38100" dir="2700000" algn="tl">
                    <a:srgbClr val="C0C0C0"/>
                  </a:outerShdw>
                </a:effectLst>
              </a:rPr>
              <a:t>Nanomedicine</a:t>
            </a:r>
            <a:r>
              <a:rPr lang="en-US" sz="2400" b="1" smtClean="0"/>
              <a:t> – “The monitoring, repair, construction and control of human biological systems at the molecular level, using engineered nanodevices and nanostructures.”</a:t>
            </a:r>
            <a:endParaRPr lang="en-US" sz="2400" b="1" i="1" smtClean="0"/>
          </a:p>
        </p:txBody>
      </p:sp>
      <p:sp>
        <p:nvSpPr>
          <p:cNvPr id="25602" name="Title 1"/>
          <p:cNvSpPr txBox="1">
            <a:spLocks/>
          </p:cNvSpPr>
          <p:nvPr/>
        </p:nvSpPr>
        <p:spPr bwMode="auto">
          <a:xfrm>
            <a:off x="685800" y="304800"/>
            <a:ext cx="7924800" cy="685800"/>
          </a:xfrm>
          <a:prstGeom prst="rect">
            <a:avLst/>
          </a:prstGeom>
          <a:noFill/>
          <a:ln w="9525">
            <a:noFill/>
            <a:miter lim="800000"/>
            <a:headEnd/>
            <a:tailEnd/>
          </a:ln>
        </p:spPr>
        <p:txBody>
          <a:bodyPr anchor="ctr"/>
          <a:lstStyle/>
          <a:p>
            <a:pPr algn="ctr"/>
            <a:r>
              <a:rPr lang="en-US" sz="3600" b="1">
                <a:solidFill>
                  <a:srgbClr val="0000FF"/>
                </a:solidFill>
                <a:latin typeface="Calibri" pitchFamily="34" charset="0"/>
              </a:rPr>
              <a:t>Basic definitions</a:t>
            </a:r>
            <a:endParaRPr lang="en-US" sz="3600">
              <a:solidFill>
                <a:srgbClr val="0000FF"/>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rtlCol="0">
            <a:normAutofit fontScale="92500"/>
          </a:bodyPr>
          <a:lstStyle/>
          <a:p>
            <a:pPr eaLnBrk="1" fontAlgn="auto" hangingPunct="1">
              <a:spcAft>
                <a:spcPts val="0"/>
              </a:spcAft>
              <a:buFont typeface="Arial" pitchFamily="34" charset="0"/>
              <a:buChar char="•"/>
              <a:defRPr/>
            </a:pPr>
            <a:r>
              <a:rPr lang="en-US" dirty="0" smtClean="0"/>
              <a:t>For non-leaching materials, the body “reads” materials through its surface.</a:t>
            </a:r>
          </a:p>
          <a:p>
            <a:pPr eaLnBrk="1" fontAlgn="auto" hangingPunct="1">
              <a:spcAft>
                <a:spcPts val="0"/>
              </a:spcAft>
              <a:buFont typeface="Arial" pitchFamily="34" charset="0"/>
              <a:buChar char="•"/>
              <a:defRPr/>
            </a:pPr>
            <a:r>
              <a:rPr lang="en-US" dirty="0" smtClean="0"/>
              <a:t>Surfaces are uniquely reactive.</a:t>
            </a:r>
          </a:p>
          <a:p>
            <a:pPr eaLnBrk="1" fontAlgn="auto" hangingPunct="1">
              <a:spcAft>
                <a:spcPts val="0"/>
              </a:spcAft>
              <a:buFont typeface="Arial" pitchFamily="34" charset="0"/>
              <a:buChar char="•"/>
              <a:defRPr/>
            </a:pPr>
            <a:r>
              <a:rPr lang="en-US" dirty="0" smtClean="0"/>
              <a:t>Surfaces are different from bulk.</a:t>
            </a:r>
          </a:p>
          <a:p>
            <a:pPr eaLnBrk="1" fontAlgn="auto" hangingPunct="1">
              <a:spcAft>
                <a:spcPts val="0"/>
              </a:spcAft>
              <a:buFont typeface="Arial" pitchFamily="34" charset="0"/>
              <a:buChar char="•"/>
              <a:defRPr/>
            </a:pPr>
            <a:r>
              <a:rPr lang="en-US" dirty="0" smtClean="0"/>
              <a:t>Surfaces readily contaminate</a:t>
            </a:r>
          </a:p>
          <a:p>
            <a:pPr lvl="1" eaLnBrk="1" fontAlgn="auto" hangingPunct="1">
              <a:spcAft>
                <a:spcPts val="0"/>
              </a:spcAft>
              <a:buFont typeface="Arial" pitchFamily="34" charset="0"/>
              <a:buChar char="–"/>
              <a:defRPr/>
            </a:pPr>
            <a:r>
              <a:rPr lang="en-US" dirty="0" smtClean="0"/>
              <a:t>Especially in fluid, more so in </a:t>
            </a:r>
            <a:r>
              <a:rPr lang="en-US" dirty="0" err="1" smtClean="0"/>
              <a:t>biofluids</a:t>
            </a:r>
            <a:endParaRPr lang="en-US" dirty="0" smtClean="0"/>
          </a:p>
          <a:p>
            <a:pPr eaLnBrk="1" fontAlgn="auto" hangingPunct="1">
              <a:spcAft>
                <a:spcPts val="0"/>
              </a:spcAft>
              <a:buFont typeface="Arial" pitchFamily="34" charset="0"/>
              <a:buChar char="•"/>
              <a:defRPr/>
            </a:pPr>
            <a:r>
              <a:rPr lang="en-US" dirty="0" smtClean="0"/>
              <a:t>Surface structures are often mobile</a:t>
            </a:r>
          </a:p>
          <a:p>
            <a:pPr eaLnBrk="1" fontAlgn="auto" hangingPunct="1">
              <a:spcAft>
                <a:spcPts val="0"/>
              </a:spcAft>
              <a:buFont typeface="Arial" pitchFamily="34" charset="0"/>
              <a:buChar char="•"/>
              <a:defRPr/>
            </a:pPr>
            <a:r>
              <a:rPr lang="en-US" dirty="0" smtClean="0"/>
              <a:t>Much higher surface/volume ratio for micro/</a:t>
            </a:r>
            <a:r>
              <a:rPr lang="en-US" dirty="0" err="1" smtClean="0"/>
              <a:t>nano</a:t>
            </a:r>
            <a:r>
              <a:rPr lang="en-US" dirty="0" smtClean="0"/>
              <a:t> </a:t>
            </a:r>
            <a:endParaRPr lang="en-US" dirty="0"/>
          </a:p>
        </p:txBody>
      </p:sp>
      <p:sp>
        <p:nvSpPr>
          <p:cNvPr id="26626" name="Title 1"/>
          <p:cNvSpPr txBox="1">
            <a:spLocks/>
          </p:cNvSpPr>
          <p:nvPr/>
        </p:nvSpPr>
        <p:spPr bwMode="auto">
          <a:xfrm>
            <a:off x="381000" y="304800"/>
            <a:ext cx="8458200" cy="685800"/>
          </a:xfrm>
          <a:prstGeom prst="rect">
            <a:avLst/>
          </a:prstGeom>
          <a:noFill/>
          <a:ln w="9525">
            <a:noFill/>
            <a:miter lim="800000"/>
            <a:headEnd/>
            <a:tailEnd/>
          </a:ln>
        </p:spPr>
        <p:txBody>
          <a:bodyPr anchor="ctr"/>
          <a:lstStyle/>
          <a:p>
            <a:pPr algn="ctr"/>
            <a:r>
              <a:rPr lang="en-US" sz="3600" b="1">
                <a:solidFill>
                  <a:srgbClr val="0000FF"/>
                </a:solidFill>
                <a:latin typeface="Calibri" pitchFamily="34" charset="0"/>
              </a:rPr>
              <a:t>Why so much interest in the surface?</a:t>
            </a:r>
            <a:endParaRPr lang="en-US" sz="3600">
              <a:solidFill>
                <a:srgbClr val="0000FF"/>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229600" cy="4525963"/>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Surface chemistry</a:t>
            </a:r>
          </a:p>
          <a:p>
            <a:pPr eaLnBrk="1" fontAlgn="auto" hangingPunct="1">
              <a:spcAft>
                <a:spcPts val="0"/>
              </a:spcAft>
              <a:buFont typeface="Arial" pitchFamily="34" charset="0"/>
              <a:buChar char="•"/>
              <a:defRPr/>
            </a:pPr>
            <a:r>
              <a:rPr lang="en-US" dirty="0" smtClean="0"/>
              <a:t>Surface energy/tension/</a:t>
            </a:r>
            <a:r>
              <a:rPr lang="en-US" dirty="0" err="1" smtClean="0"/>
              <a:t>wettability</a:t>
            </a:r>
            <a:endParaRPr lang="en-US" dirty="0" smtClean="0"/>
          </a:p>
          <a:p>
            <a:pPr eaLnBrk="1" fontAlgn="auto" hangingPunct="1">
              <a:spcAft>
                <a:spcPts val="0"/>
              </a:spcAft>
              <a:buFont typeface="Arial" pitchFamily="34" charset="0"/>
              <a:buChar char="•"/>
              <a:defRPr/>
            </a:pPr>
            <a:r>
              <a:rPr lang="en-US" dirty="0" smtClean="0"/>
              <a:t>Surface roughness</a:t>
            </a:r>
          </a:p>
          <a:p>
            <a:pPr eaLnBrk="1" fontAlgn="auto" hangingPunct="1">
              <a:spcAft>
                <a:spcPts val="0"/>
              </a:spcAft>
              <a:buFont typeface="Arial" pitchFamily="34" charset="0"/>
              <a:buChar char="•"/>
              <a:defRPr/>
            </a:pPr>
            <a:r>
              <a:rPr lang="en-US" dirty="0" err="1" smtClean="0"/>
              <a:t>Crystallinity</a:t>
            </a:r>
            <a:endParaRPr lang="en-US" dirty="0" smtClean="0"/>
          </a:p>
          <a:p>
            <a:pPr eaLnBrk="1" fontAlgn="auto" hangingPunct="1">
              <a:spcAft>
                <a:spcPts val="0"/>
              </a:spcAft>
              <a:buFont typeface="Arial" pitchFamily="34" charset="0"/>
              <a:buChar char="•"/>
              <a:defRPr/>
            </a:pPr>
            <a:r>
              <a:rPr lang="en-US" dirty="0" smtClean="0"/>
              <a:t>Surface charge</a:t>
            </a:r>
          </a:p>
          <a:p>
            <a:pPr eaLnBrk="1" fontAlgn="auto" hangingPunct="1">
              <a:spcAft>
                <a:spcPts val="0"/>
              </a:spcAft>
              <a:buFont typeface="Arial" pitchFamily="34" charset="0"/>
              <a:buChar char="•"/>
              <a:defRPr/>
            </a:pPr>
            <a:r>
              <a:rPr lang="en-US" dirty="0" smtClean="0"/>
              <a:t>Size of features (</a:t>
            </a:r>
            <a:r>
              <a:rPr lang="en-US" dirty="0" err="1" smtClean="0"/>
              <a:t>nano</a:t>
            </a:r>
            <a:r>
              <a:rPr lang="en-US" dirty="0" smtClean="0"/>
              <a:t> vs. micro)</a:t>
            </a:r>
          </a:p>
          <a:p>
            <a:pPr eaLnBrk="1" fontAlgn="auto" hangingPunct="1">
              <a:spcAft>
                <a:spcPts val="0"/>
              </a:spcAft>
              <a:buFont typeface="Arial" pitchFamily="34" charset="0"/>
              <a:buChar char="•"/>
              <a:defRPr/>
            </a:pPr>
            <a:r>
              <a:rPr lang="en-US" dirty="0" smtClean="0"/>
              <a:t>Geometry of features</a:t>
            </a:r>
          </a:p>
          <a:p>
            <a:pPr eaLnBrk="1" fontAlgn="auto" hangingPunct="1">
              <a:spcAft>
                <a:spcPts val="0"/>
              </a:spcAft>
              <a:buFont typeface="Arial" pitchFamily="34" charset="0"/>
              <a:buChar char="•"/>
              <a:defRPr/>
            </a:pPr>
            <a:r>
              <a:rPr lang="en-US" dirty="0" err="1" smtClean="0"/>
              <a:t>Redox</a:t>
            </a:r>
            <a:r>
              <a:rPr lang="en-US" dirty="0" smtClean="0"/>
              <a:t> potentials/ion release</a:t>
            </a:r>
          </a:p>
          <a:p>
            <a:pPr eaLnBrk="1" fontAlgn="auto" hangingPunct="1">
              <a:spcAft>
                <a:spcPts val="0"/>
              </a:spcAft>
              <a:buFont typeface="Arial" pitchFamily="34" charset="0"/>
              <a:buChar char="•"/>
              <a:defRPr/>
            </a:pPr>
            <a:r>
              <a:rPr lang="en-US" dirty="0" smtClean="0"/>
              <a:t>Other-mechanical properties such as elasticity, doping</a:t>
            </a:r>
            <a:endParaRPr lang="en-US" dirty="0"/>
          </a:p>
        </p:txBody>
      </p:sp>
      <p:sp>
        <p:nvSpPr>
          <p:cNvPr id="27650" name="Title 1"/>
          <p:cNvSpPr txBox="1">
            <a:spLocks/>
          </p:cNvSpPr>
          <p:nvPr/>
        </p:nvSpPr>
        <p:spPr bwMode="auto">
          <a:xfrm>
            <a:off x="381000" y="228600"/>
            <a:ext cx="8153400" cy="990600"/>
          </a:xfrm>
          <a:prstGeom prst="rect">
            <a:avLst/>
          </a:prstGeom>
          <a:noFill/>
          <a:ln w="9525">
            <a:noFill/>
            <a:miter lim="800000"/>
            <a:headEnd/>
            <a:tailEnd/>
          </a:ln>
        </p:spPr>
        <p:txBody>
          <a:bodyPr anchor="ctr"/>
          <a:lstStyle/>
          <a:p>
            <a:pPr algn="ctr">
              <a:lnSpc>
                <a:spcPct val="80000"/>
              </a:lnSpc>
            </a:pPr>
            <a:r>
              <a:rPr lang="en-US" sz="3200" b="1">
                <a:solidFill>
                  <a:srgbClr val="0000FF"/>
                </a:solidFill>
                <a:latin typeface="Calibri" pitchFamily="34" charset="0"/>
              </a:rPr>
              <a:t>Material factors that affect how the surface is perceived...(by living cells)</a:t>
            </a:r>
            <a:endParaRPr lang="en-US" sz="3200">
              <a:solidFill>
                <a:srgbClr val="0000FF"/>
              </a:solidFill>
              <a:latin typeface="Calibri" pitchFamily="34" charset="0"/>
            </a:endParaRPr>
          </a:p>
        </p:txBody>
      </p:sp>
      <p:pic>
        <p:nvPicPr>
          <p:cNvPr id="1026" name="Picture 2"/>
          <p:cNvPicPr>
            <a:picLocks noChangeAspect="1" noChangeArrowheads="1"/>
          </p:cNvPicPr>
          <p:nvPr/>
        </p:nvPicPr>
        <p:blipFill>
          <a:blip r:embed="rId3"/>
          <a:srcRect t="4718"/>
          <a:stretch>
            <a:fillRect/>
          </a:stretch>
        </p:blipFill>
        <p:spPr bwMode="auto">
          <a:xfrm>
            <a:off x="5791200" y="2895600"/>
            <a:ext cx="2933700" cy="1538288"/>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524000" y="3429000"/>
            <a:ext cx="5867400" cy="31146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8674" name="Title 1"/>
          <p:cNvSpPr>
            <a:spLocks noGrp="1"/>
          </p:cNvSpPr>
          <p:nvPr>
            <p:ph type="title"/>
          </p:nvPr>
        </p:nvSpPr>
        <p:spPr>
          <a:xfrm>
            <a:off x="155575" y="192088"/>
            <a:ext cx="8534400" cy="533400"/>
          </a:xfrm>
        </p:spPr>
        <p:txBody>
          <a:bodyPr/>
          <a:lstStyle/>
          <a:p>
            <a:pPr eaLnBrk="1" hangingPunct="1"/>
            <a:r>
              <a:rPr lang="en-US" sz="3600" b="1" u="sng" smtClean="0">
                <a:solidFill>
                  <a:srgbClr val="0000FF"/>
                </a:solidFill>
              </a:rPr>
              <a:t>Time sequence of response to a surface</a:t>
            </a:r>
          </a:p>
        </p:txBody>
      </p:sp>
      <p:sp>
        <p:nvSpPr>
          <p:cNvPr id="28675" name="Content Placeholder 2"/>
          <p:cNvSpPr>
            <a:spLocks noGrp="1"/>
          </p:cNvSpPr>
          <p:nvPr>
            <p:ph idx="1"/>
          </p:nvPr>
        </p:nvSpPr>
        <p:spPr>
          <a:xfrm>
            <a:off x="350838" y="863600"/>
            <a:ext cx="8686800" cy="2565400"/>
          </a:xfrm>
        </p:spPr>
        <p:txBody>
          <a:bodyPr/>
          <a:lstStyle/>
          <a:p>
            <a:pPr eaLnBrk="1" hangingPunct="1">
              <a:lnSpc>
                <a:spcPct val="80000"/>
              </a:lnSpc>
              <a:spcBef>
                <a:spcPct val="0"/>
              </a:spcBef>
            </a:pPr>
            <a:r>
              <a:rPr lang="en-US" sz="2800" b="1" smtClean="0"/>
              <a:t>Protein adsorption onto surface (&lt;1 sec)</a:t>
            </a:r>
          </a:p>
          <a:p>
            <a:pPr eaLnBrk="1" hangingPunct="1">
              <a:lnSpc>
                <a:spcPct val="80000"/>
              </a:lnSpc>
              <a:spcBef>
                <a:spcPct val="0"/>
              </a:spcBef>
            </a:pPr>
            <a:r>
              <a:rPr lang="en-US" sz="2800" b="1" smtClean="0"/>
              <a:t>Development of protein monolayer or multilayers (1-10 sec)</a:t>
            </a:r>
          </a:p>
          <a:p>
            <a:pPr eaLnBrk="1" hangingPunct="1">
              <a:lnSpc>
                <a:spcPct val="80000"/>
              </a:lnSpc>
              <a:spcBef>
                <a:spcPct val="0"/>
              </a:spcBef>
            </a:pPr>
            <a:r>
              <a:rPr lang="en-US" sz="2800" b="1" smtClean="0"/>
              <a:t>Adsorbed proteins denature (10-30 sec)</a:t>
            </a:r>
          </a:p>
          <a:p>
            <a:pPr eaLnBrk="1" hangingPunct="1">
              <a:lnSpc>
                <a:spcPct val="80000"/>
              </a:lnSpc>
              <a:spcBef>
                <a:spcPct val="0"/>
              </a:spcBef>
            </a:pPr>
            <a:r>
              <a:rPr lang="en-US" sz="2800" b="1" smtClean="0"/>
              <a:t>Cellular attachment to proteins (30 sec –minutes)</a:t>
            </a:r>
          </a:p>
          <a:p>
            <a:pPr eaLnBrk="1" hangingPunct="1">
              <a:lnSpc>
                <a:spcPct val="80000"/>
              </a:lnSpc>
              <a:spcBef>
                <a:spcPct val="0"/>
              </a:spcBef>
            </a:pPr>
            <a:r>
              <a:rPr lang="en-US" sz="2800" b="1" smtClean="0"/>
              <a:t>Cellular secretions to stimulate tissue response (soon after)</a:t>
            </a:r>
          </a:p>
        </p:txBody>
      </p:sp>
      <p:sp>
        <p:nvSpPr>
          <p:cNvPr id="28676" name="Text Box 5"/>
          <p:cNvSpPr txBox="1">
            <a:spLocks noChangeArrowheads="1"/>
          </p:cNvSpPr>
          <p:nvPr/>
        </p:nvSpPr>
        <p:spPr bwMode="auto">
          <a:xfrm>
            <a:off x="2971800" y="5257800"/>
            <a:ext cx="3276600" cy="549275"/>
          </a:xfrm>
          <a:prstGeom prst="rect">
            <a:avLst/>
          </a:prstGeom>
          <a:noFill/>
          <a:ln w="9525">
            <a:noFill/>
            <a:miter lim="800000"/>
            <a:headEnd/>
            <a:tailEnd/>
          </a:ln>
        </p:spPr>
        <p:txBody>
          <a:bodyPr>
            <a:spAutoFit/>
          </a:bodyPr>
          <a:lstStyle/>
          <a:p>
            <a:pPr>
              <a:lnSpc>
                <a:spcPct val="75000"/>
              </a:lnSpc>
            </a:pPr>
            <a:r>
              <a:rPr lang="en-US" sz="2000" b="1">
                <a:solidFill>
                  <a:srgbClr val="FF0000"/>
                </a:solidFill>
              </a:rPr>
              <a:t>Foreign material or biomaterial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228600" y="838200"/>
            <a:ext cx="4357688" cy="58642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9698" name="Title 1"/>
          <p:cNvSpPr>
            <a:spLocks noGrp="1"/>
          </p:cNvSpPr>
          <p:nvPr>
            <p:ph type="title"/>
          </p:nvPr>
        </p:nvSpPr>
        <p:spPr>
          <a:xfrm>
            <a:off x="609600" y="166688"/>
            <a:ext cx="8229600" cy="457200"/>
          </a:xfrm>
        </p:spPr>
        <p:txBody>
          <a:bodyPr/>
          <a:lstStyle/>
          <a:p>
            <a:pPr eaLnBrk="1" hangingPunct="1"/>
            <a:r>
              <a:rPr lang="en-US" sz="3200" b="1" smtClean="0">
                <a:solidFill>
                  <a:srgbClr val="0000FF"/>
                </a:solidFill>
              </a:rPr>
              <a:t>Cellular events at the surface</a:t>
            </a:r>
          </a:p>
        </p:txBody>
      </p:sp>
      <p:sp>
        <p:nvSpPr>
          <p:cNvPr id="9" name="Content Placeholder 2"/>
          <p:cNvSpPr>
            <a:spLocks noGrp="1"/>
          </p:cNvSpPr>
          <p:nvPr>
            <p:ph idx="1"/>
          </p:nvPr>
        </p:nvSpPr>
        <p:spPr>
          <a:xfrm>
            <a:off x="4757738" y="1600200"/>
            <a:ext cx="4232275" cy="3733800"/>
          </a:xfrm>
          <a:solidFill>
            <a:schemeClr val="bg1"/>
          </a:solidFill>
          <a:ln>
            <a:solidFill>
              <a:schemeClr val="accent2"/>
            </a:solidFill>
          </a:ln>
        </p:spPr>
        <p:txBody>
          <a:bodyPr/>
          <a:lstStyle/>
          <a:p>
            <a:pPr eaLnBrk="1" hangingPunct="1">
              <a:lnSpc>
                <a:spcPct val="80000"/>
              </a:lnSpc>
              <a:buFont typeface="Arial" charset="0"/>
              <a:buNone/>
              <a:defRPr/>
            </a:pPr>
            <a:r>
              <a:rPr lang="en-US" sz="2200" smtClean="0"/>
              <a:t>( A ) </a:t>
            </a:r>
            <a:r>
              <a:rPr lang="en-US" sz="2200" b="1" smtClean="0">
                <a:solidFill>
                  <a:srgbClr val="0000FF"/>
                </a:solidFill>
                <a:effectLst>
                  <a:outerShdw blurRad="38100" dist="38100" dir="2700000" algn="tl">
                    <a:srgbClr val="C0C0C0"/>
                  </a:outerShdw>
                </a:effectLst>
              </a:rPr>
              <a:t>Initial contact </a:t>
            </a:r>
            <a:r>
              <a:rPr lang="en-US" sz="2200" smtClean="0"/>
              <a:t>of cell with solid substrate of adsorbed proteins. </a:t>
            </a:r>
          </a:p>
          <a:p>
            <a:pPr eaLnBrk="1" hangingPunct="1">
              <a:lnSpc>
                <a:spcPct val="80000"/>
              </a:lnSpc>
              <a:buFont typeface="Arial" charset="0"/>
              <a:buNone/>
              <a:defRPr/>
            </a:pPr>
            <a:endParaRPr lang="en-US" sz="2200" smtClean="0"/>
          </a:p>
          <a:p>
            <a:pPr eaLnBrk="1" hangingPunct="1">
              <a:lnSpc>
                <a:spcPct val="80000"/>
              </a:lnSpc>
              <a:buFont typeface="Arial" charset="0"/>
              <a:buNone/>
              <a:defRPr/>
            </a:pPr>
            <a:r>
              <a:rPr lang="en-US" sz="2200" smtClean="0"/>
              <a:t>( B ) </a:t>
            </a:r>
            <a:r>
              <a:rPr lang="en-US" sz="2200" b="1" smtClean="0">
                <a:solidFill>
                  <a:srgbClr val="0000FF"/>
                </a:solidFill>
                <a:effectLst>
                  <a:outerShdw blurRad="38100" dist="38100" dir="2700000" algn="tl">
                    <a:srgbClr val="C0C0C0"/>
                  </a:outerShdw>
                </a:effectLst>
              </a:rPr>
              <a:t>Formation of bonds </a:t>
            </a:r>
            <a:r>
              <a:rPr lang="en-US" sz="2200" smtClean="0"/>
              <a:t>between cell surface receptors and cell adhesion ligands (protein functional groups). </a:t>
            </a:r>
          </a:p>
          <a:p>
            <a:pPr eaLnBrk="1" hangingPunct="1">
              <a:lnSpc>
                <a:spcPct val="80000"/>
              </a:lnSpc>
              <a:buFont typeface="Arial" charset="0"/>
              <a:buNone/>
              <a:defRPr/>
            </a:pPr>
            <a:endParaRPr lang="en-US" sz="2200" smtClean="0"/>
          </a:p>
          <a:p>
            <a:pPr eaLnBrk="1" hangingPunct="1">
              <a:lnSpc>
                <a:spcPct val="80000"/>
              </a:lnSpc>
              <a:buFont typeface="Arial" charset="0"/>
              <a:buNone/>
              <a:defRPr/>
            </a:pPr>
            <a:r>
              <a:rPr lang="en-US" sz="2200" smtClean="0"/>
              <a:t>( C ) </a:t>
            </a:r>
            <a:r>
              <a:rPr lang="en-US" sz="2200" b="1" smtClean="0">
                <a:solidFill>
                  <a:srgbClr val="0000FF"/>
                </a:solidFill>
                <a:effectLst>
                  <a:outerShdw blurRad="38100" dist="38100" dir="2700000" algn="tl">
                    <a:srgbClr val="C0C0C0"/>
                  </a:outerShdw>
                </a:effectLst>
              </a:rPr>
              <a:t>Cytoskeletal reorganization </a:t>
            </a:r>
            <a:r>
              <a:rPr lang="en-US" sz="2200" smtClean="0"/>
              <a:t>with progressive spreading of the cell on the substrate for increased attachment strength.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55600" y="304800"/>
            <a:ext cx="8788400" cy="457200"/>
          </a:xfrm>
        </p:spPr>
        <p:txBody>
          <a:bodyPr/>
          <a:lstStyle/>
          <a:p>
            <a:pPr algn="l" eaLnBrk="1" hangingPunct="1">
              <a:lnSpc>
                <a:spcPct val="80000"/>
              </a:lnSpc>
            </a:pPr>
            <a:r>
              <a:rPr lang="en-US" sz="3200" b="1" smtClean="0">
                <a:solidFill>
                  <a:schemeClr val="accent2"/>
                </a:solidFill>
              </a:rPr>
              <a:t>Why so much interest in nanostructured surfaces?</a:t>
            </a:r>
          </a:p>
        </p:txBody>
      </p:sp>
      <p:sp>
        <p:nvSpPr>
          <p:cNvPr id="30722" name="Content Placeholder 2"/>
          <p:cNvSpPr>
            <a:spLocks noGrp="1"/>
          </p:cNvSpPr>
          <p:nvPr>
            <p:ph idx="1"/>
          </p:nvPr>
        </p:nvSpPr>
        <p:spPr>
          <a:xfrm>
            <a:off x="293688" y="962025"/>
            <a:ext cx="8562975" cy="5486400"/>
          </a:xfrm>
        </p:spPr>
        <p:txBody>
          <a:bodyPr/>
          <a:lstStyle/>
          <a:p>
            <a:pPr eaLnBrk="1" hangingPunct="1">
              <a:lnSpc>
                <a:spcPct val="80000"/>
              </a:lnSpc>
              <a:spcBef>
                <a:spcPct val="10000"/>
              </a:spcBef>
            </a:pPr>
            <a:r>
              <a:rPr lang="en-US" sz="2400" b="1" smtClean="0"/>
              <a:t>Cells in our body are predisposed to interact with nanostructured surfaces developing subtle </a:t>
            </a:r>
            <a:r>
              <a:rPr lang="en-US" sz="2400" b="1" smtClean="0">
                <a:solidFill>
                  <a:srgbClr val="0000FF"/>
                </a:solidFill>
              </a:rPr>
              <a:t>biomimetism (biomimicry).</a:t>
            </a:r>
          </a:p>
          <a:p>
            <a:pPr eaLnBrk="1" hangingPunct="1">
              <a:lnSpc>
                <a:spcPct val="80000"/>
              </a:lnSpc>
              <a:spcBef>
                <a:spcPct val="10000"/>
              </a:spcBef>
            </a:pPr>
            <a:r>
              <a:rPr lang="en-US" sz="2400" b="1" smtClean="0"/>
              <a:t>Protein adsorption characteristics are dependent on the surface features of implanted biomaterials. </a:t>
            </a:r>
          </a:p>
          <a:p>
            <a:pPr eaLnBrk="1" hangingPunct="1">
              <a:lnSpc>
                <a:spcPct val="80000"/>
              </a:lnSpc>
              <a:spcBef>
                <a:spcPct val="10000"/>
              </a:spcBef>
            </a:pPr>
            <a:r>
              <a:rPr lang="en-US" sz="2400" b="1" smtClean="0">
                <a:solidFill>
                  <a:srgbClr val="0000FF"/>
                </a:solidFill>
              </a:rPr>
              <a:t>Integrins are transmembrane cell receptors interacting with the protein layer adsorbed to the scaffold. These interactions are governed by molecular events at nanometer scale.</a:t>
            </a:r>
          </a:p>
          <a:p>
            <a:pPr eaLnBrk="1" hangingPunct="1">
              <a:lnSpc>
                <a:spcPct val="80000"/>
              </a:lnSpc>
              <a:spcBef>
                <a:spcPct val="10000"/>
              </a:spcBef>
            </a:pPr>
            <a:r>
              <a:rPr lang="en-US" sz="2400" b="1" smtClean="0"/>
              <a:t>Proliferation, migration, differentiation and extracellular matrix production by cells during tissue repair are dependent on protein adsorption on the surface of implanted biomaterials.</a:t>
            </a:r>
          </a:p>
          <a:p>
            <a:pPr eaLnBrk="1" hangingPunct="1">
              <a:lnSpc>
                <a:spcPct val="80000"/>
              </a:lnSpc>
              <a:spcBef>
                <a:spcPct val="10000"/>
              </a:spcBef>
            </a:pPr>
            <a:r>
              <a:rPr lang="en-US" sz="2400" b="1" smtClean="0"/>
              <a:t>Nanobiomaterials have an even greater increase in number of atoms at their surface and possess a higher surface area to volume ratio than conventional microscale biomaterials.</a:t>
            </a:r>
          </a:p>
          <a:p>
            <a:pPr eaLnBrk="1" hangingPunct="1">
              <a:lnSpc>
                <a:spcPct val="80000"/>
              </a:lnSpc>
              <a:spcBef>
                <a:spcPct val="10000"/>
              </a:spcBef>
            </a:pPr>
            <a:r>
              <a:rPr lang="en-US" sz="2400" b="1" smtClean="0"/>
              <a:t>Thus scientific developments of nanobiomaterials are multiple, from wound healing, bone implants to bone (or cartilage) tissue engineering scaffolds, to stem cell differentiation.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lum bright="70000" contrast="-80000"/>
          </a:blip>
          <a:srcRect l="6000" t="12666" r="3999" b="7333"/>
          <a:stretch>
            <a:fillRect/>
          </a:stretch>
        </p:blipFill>
        <p:spPr bwMode="auto">
          <a:xfrm>
            <a:off x="228600" y="576263"/>
            <a:ext cx="8686800" cy="6027737"/>
          </a:xfrm>
          <a:prstGeom prst="rect">
            <a:avLst/>
          </a:prstGeom>
          <a:noFill/>
          <a:ln w="9525">
            <a:noFill/>
            <a:miter lim="800000"/>
            <a:headEnd/>
            <a:tailEnd/>
          </a:ln>
          <a:effectLst>
            <a:outerShdw sx="102000" sy="102000" algn="ctr" rotWithShape="0">
              <a:srgbClr val="000000">
                <a:alpha val="39999"/>
              </a:srgbClr>
            </a:outerShdw>
          </a:effectLst>
        </p:spPr>
      </p:pic>
      <p:sp>
        <p:nvSpPr>
          <p:cNvPr id="3" name="Content Placeholder 2"/>
          <p:cNvSpPr>
            <a:spLocks noGrp="1"/>
          </p:cNvSpPr>
          <p:nvPr>
            <p:ph idx="1"/>
          </p:nvPr>
        </p:nvSpPr>
        <p:spPr>
          <a:xfrm>
            <a:off x="395288" y="658813"/>
            <a:ext cx="8367712" cy="5937250"/>
          </a:xfrm>
        </p:spPr>
        <p:txBody>
          <a:bodyPr>
            <a:normAutofit/>
          </a:bodyPr>
          <a:lstStyle/>
          <a:p>
            <a:pPr eaLnBrk="1" hangingPunct="1">
              <a:lnSpc>
                <a:spcPct val="80000"/>
              </a:lnSpc>
              <a:spcBef>
                <a:spcPct val="10000"/>
              </a:spcBef>
              <a:defRPr/>
            </a:pPr>
            <a:r>
              <a:rPr lang="en-US" sz="2400" b="1" smtClean="0"/>
              <a:t>The ability of the substratum to influence cell orientation, migration and cytoskeletal organization was first noted by Harrison in 1911.</a:t>
            </a:r>
          </a:p>
          <a:p>
            <a:pPr lvl="1" eaLnBrk="1" hangingPunct="1">
              <a:lnSpc>
                <a:spcPct val="80000"/>
              </a:lnSpc>
              <a:spcBef>
                <a:spcPct val="10000"/>
              </a:spcBef>
              <a:defRPr/>
            </a:pPr>
            <a:r>
              <a:rPr lang="en-US" sz="2400" b="1" smtClean="0"/>
              <a:t>Grew cells on </a:t>
            </a:r>
            <a:r>
              <a:rPr lang="en-US" sz="2400" b="1" smtClean="0">
                <a:solidFill>
                  <a:srgbClr val="0000FF"/>
                </a:solidFill>
                <a:effectLst>
                  <a:outerShdw blurRad="38100" dist="38100" dir="2700000" algn="tl">
                    <a:srgbClr val="C0C0C0"/>
                  </a:outerShdw>
                </a:effectLst>
              </a:rPr>
              <a:t>a spider web</a:t>
            </a:r>
            <a:r>
              <a:rPr lang="en-US" sz="2400" b="1" smtClean="0">
                <a:solidFill>
                  <a:schemeClr val="accent2"/>
                </a:solidFill>
              </a:rPr>
              <a:t>.</a:t>
            </a:r>
          </a:p>
          <a:p>
            <a:pPr lvl="1" eaLnBrk="1" hangingPunct="1">
              <a:lnSpc>
                <a:spcPct val="80000"/>
              </a:lnSpc>
              <a:spcBef>
                <a:spcPct val="10000"/>
              </a:spcBef>
              <a:defRPr/>
            </a:pPr>
            <a:r>
              <a:rPr lang="en-US" sz="2400" b="1" smtClean="0"/>
              <a:t>The cells followed the fibers of the web in a phenomenon called physical guidance.</a:t>
            </a:r>
          </a:p>
          <a:p>
            <a:pPr lvl="1" eaLnBrk="1" hangingPunct="1">
              <a:lnSpc>
                <a:spcPct val="80000"/>
              </a:lnSpc>
              <a:spcBef>
                <a:spcPct val="10000"/>
              </a:spcBef>
              <a:defRPr/>
            </a:pPr>
            <a:r>
              <a:rPr lang="en-GB" sz="2400" b="1" smtClean="0"/>
              <a:t>Observed variations in the behaviour of cells due to the solid support they grew on.</a:t>
            </a:r>
            <a:endParaRPr lang="en-US" sz="2400" b="1" smtClean="0"/>
          </a:p>
          <a:p>
            <a:pPr eaLnBrk="1" hangingPunct="1">
              <a:lnSpc>
                <a:spcPct val="80000"/>
              </a:lnSpc>
              <a:spcBef>
                <a:spcPct val="10000"/>
              </a:spcBef>
              <a:defRPr/>
            </a:pPr>
            <a:r>
              <a:rPr lang="en-US" sz="2400" b="1" smtClean="0"/>
              <a:t>Later, in 1964, it was first proposed that cells react to the topography of their environment.</a:t>
            </a:r>
          </a:p>
          <a:p>
            <a:pPr lvl="1" eaLnBrk="1" hangingPunct="1">
              <a:lnSpc>
                <a:spcPct val="80000"/>
              </a:lnSpc>
              <a:spcBef>
                <a:spcPct val="10000"/>
              </a:spcBef>
              <a:defRPr/>
            </a:pPr>
            <a:r>
              <a:rPr lang="en-US" sz="2400" b="1" smtClean="0"/>
              <a:t>Surface shape and physical features themselves.</a:t>
            </a:r>
          </a:p>
          <a:p>
            <a:pPr eaLnBrk="1" hangingPunct="1">
              <a:lnSpc>
                <a:spcPct val="80000"/>
              </a:lnSpc>
              <a:spcBef>
                <a:spcPct val="10000"/>
              </a:spcBef>
              <a:defRPr/>
            </a:pPr>
            <a:r>
              <a:rPr lang="en-US" sz="2400" b="1" smtClean="0"/>
              <a:t>Since then, numerous studies have shown that many cell types react strongly to topography, especially on the </a:t>
            </a:r>
            <a:r>
              <a:rPr lang="en-US" sz="2400" b="1" smtClean="0">
                <a:solidFill>
                  <a:srgbClr val="0000FF"/>
                </a:solidFill>
                <a:effectLst>
                  <a:outerShdw blurRad="38100" dist="38100" dir="2700000" algn="tl">
                    <a:srgbClr val="C0C0C0"/>
                  </a:outerShdw>
                </a:effectLst>
              </a:rPr>
              <a:t>nanoscale</a:t>
            </a:r>
            <a:r>
              <a:rPr lang="en-US" sz="2400" b="1" smtClean="0"/>
              <a:t>.</a:t>
            </a:r>
          </a:p>
          <a:p>
            <a:pPr eaLnBrk="1" hangingPunct="1">
              <a:lnSpc>
                <a:spcPct val="80000"/>
              </a:lnSpc>
              <a:spcBef>
                <a:spcPct val="10000"/>
              </a:spcBef>
              <a:defRPr/>
            </a:pPr>
            <a:r>
              <a:rPr lang="en-US" sz="2400" b="1" smtClean="0">
                <a:solidFill>
                  <a:srgbClr val="0000FF"/>
                </a:solidFill>
                <a:effectLst>
                  <a:outerShdw blurRad="38100" dist="38100" dir="2700000" algn="tl">
                    <a:srgbClr val="C0C0C0"/>
                  </a:outerShdw>
                </a:effectLst>
              </a:rPr>
              <a:t>The role of a substrate </a:t>
            </a:r>
            <a:r>
              <a:rPr lang="en-US" sz="2400" b="1" smtClean="0"/>
              <a:t>is more than merely providing mechanical support…</a:t>
            </a:r>
          </a:p>
          <a:p>
            <a:pPr lvl="1" eaLnBrk="1" hangingPunct="1">
              <a:lnSpc>
                <a:spcPct val="80000"/>
              </a:lnSpc>
              <a:spcBef>
                <a:spcPct val="10000"/>
              </a:spcBef>
              <a:defRPr/>
            </a:pPr>
            <a:r>
              <a:rPr lang="en-US" sz="2400" b="1" smtClean="0"/>
              <a:t>Act as </a:t>
            </a:r>
            <a:r>
              <a:rPr lang="en-US" sz="2400" b="1" smtClean="0">
                <a:solidFill>
                  <a:srgbClr val="0000FF"/>
                </a:solidFill>
                <a:effectLst>
                  <a:outerShdw blurRad="38100" dist="38100" dir="2700000" algn="tl">
                    <a:srgbClr val="C0C0C0"/>
                  </a:outerShdw>
                </a:effectLst>
              </a:rPr>
              <a:t>intelligent surfaces</a:t>
            </a:r>
            <a:r>
              <a:rPr lang="en-US" sz="2400" b="1" smtClean="0"/>
              <a:t>.</a:t>
            </a:r>
          </a:p>
          <a:p>
            <a:pPr lvl="1" eaLnBrk="1" hangingPunct="1">
              <a:lnSpc>
                <a:spcPct val="80000"/>
              </a:lnSpc>
              <a:spcBef>
                <a:spcPct val="10000"/>
              </a:spcBef>
              <a:defRPr/>
            </a:pPr>
            <a:r>
              <a:rPr lang="en-US" sz="2400" b="1" smtClean="0"/>
              <a:t>Providing chemical and </a:t>
            </a:r>
            <a:r>
              <a:rPr lang="en-US" sz="2400" b="1" smtClean="0">
                <a:solidFill>
                  <a:srgbClr val="0000FF"/>
                </a:solidFill>
                <a:effectLst>
                  <a:outerShdw blurRad="38100" dist="38100" dir="2700000" algn="tl">
                    <a:srgbClr val="C0C0C0"/>
                  </a:outerShdw>
                </a:effectLst>
              </a:rPr>
              <a:t>topographical signals</a:t>
            </a:r>
            <a:r>
              <a:rPr lang="en-US" sz="2400" b="1" smtClean="0"/>
              <a:t>.</a:t>
            </a:r>
            <a:r>
              <a:rPr lang="en-US" sz="2400" b="1" smtClean="0">
                <a:solidFill>
                  <a:schemeClr val="accent2"/>
                </a:solidFill>
              </a:rPr>
              <a:t> </a:t>
            </a:r>
          </a:p>
          <a:p>
            <a:pPr lvl="1" eaLnBrk="1" hangingPunct="1">
              <a:lnSpc>
                <a:spcPct val="80000"/>
              </a:lnSpc>
              <a:spcBef>
                <a:spcPct val="10000"/>
              </a:spcBef>
              <a:defRPr/>
            </a:pPr>
            <a:r>
              <a:rPr lang="en-US" sz="2400" b="1" smtClean="0">
                <a:solidFill>
                  <a:srgbClr val="0000FF"/>
                </a:solidFill>
                <a:effectLst>
                  <a:outerShdw blurRad="38100" dist="38100" dir="2700000" algn="tl">
                    <a:srgbClr val="C0C0C0"/>
                  </a:outerShdw>
                </a:effectLst>
              </a:rPr>
              <a:t>Guides and controls </a:t>
            </a:r>
            <a:r>
              <a:rPr lang="en-US" sz="2400" b="1" smtClean="0"/>
              <a:t>cell behavior.</a:t>
            </a:r>
          </a:p>
        </p:txBody>
      </p:sp>
      <p:sp>
        <p:nvSpPr>
          <p:cNvPr id="31747" name="Title 1"/>
          <p:cNvSpPr txBox="1">
            <a:spLocks/>
          </p:cNvSpPr>
          <p:nvPr/>
        </p:nvSpPr>
        <p:spPr bwMode="auto">
          <a:xfrm>
            <a:off x="533400" y="0"/>
            <a:ext cx="7543800" cy="533400"/>
          </a:xfrm>
          <a:prstGeom prst="rect">
            <a:avLst/>
          </a:prstGeom>
          <a:noFill/>
          <a:ln w="9525">
            <a:noFill/>
            <a:miter lim="800000"/>
            <a:headEnd/>
            <a:tailEnd/>
          </a:ln>
        </p:spPr>
        <p:txBody>
          <a:bodyPr anchor="ctr"/>
          <a:lstStyle/>
          <a:p>
            <a:pPr algn="ctr"/>
            <a:r>
              <a:rPr lang="en-US" sz="3600" b="1">
                <a:solidFill>
                  <a:srgbClr val="0000FF"/>
                </a:solidFill>
                <a:latin typeface="Calibri" pitchFamily="34" charset="0"/>
              </a:rPr>
              <a:t>Discovery of Topography</a:t>
            </a:r>
            <a:endParaRPr lang="en-US" sz="3600">
              <a:solidFill>
                <a:srgbClr val="0000FF"/>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71488" y="225425"/>
            <a:ext cx="7448550" cy="334963"/>
          </a:xfrm>
        </p:spPr>
        <p:txBody>
          <a:bodyPr/>
          <a:lstStyle/>
          <a:p>
            <a:pPr eaLnBrk="1" hangingPunct="1"/>
            <a:r>
              <a:rPr lang="en-US" sz="2800" b="1" smtClean="0">
                <a:solidFill>
                  <a:schemeClr val="accent2"/>
                </a:solidFill>
              </a:rPr>
              <a:t>Topography shapes cell behavior</a:t>
            </a:r>
          </a:p>
        </p:txBody>
      </p:sp>
      <p:sp>
        <p:nvSpPr>
          <p:cNvPr id="3" name="Content Placeholder 2"/>
          <p:cNvSpPr>
            <a:spLocks noGrp="1"/>
          </p:cNvSpPr>
          <p:nvPr>
            <p:ph idx="1"/>
          </p:nvPr>
        </p:nvSpPr>
        <p:spPr>
          <a:xfrm>
            <a:off x="180975" y="684213"/>
            <a:ext cx="8839200" cy="6040437"/>
          </a:xfrm>
        </p:spPr>
        <p:txBody>
          <a:bodyPr>
            <a:normAutofit/>
          </a:bodyPr>
          <a:lstStyle/>
          <a:p>
            <a:pPr eaLnBrk="1" hangingPunct="1">
              <a:lnSpc>
                <a:spcPct val="80000"/>
              </a:lnSpc>
              <a:spcBef>
                <a:spcPct val="10000"/>
              </a:spcBef>
              <a:defRPr/>
            </a:pPr>
            <a:r>
              <a:rPr lang="en-US" sz="2400" b="1" smtClean="0"/>
              <a:t>Influencing cell behavior using </a:t>
            </a:r>
            <a:r>
              <a:rPr lang="en-US" sz="2400" b="1" smtClean="0">
                <a:solidFill>
                  <a:srgbClr val="0000FF"/>
                </a:solidFill>
                <a:effectLst>
                  <a:outerShdw blurRad="38100" dist="38100" dir="2700000" algn="tl">
                    <a:srgbClr val="C0C0C0"/>
                  </a:outerShdw>
                </a:effectLst>
              </a:rPr>
              <a:t>substrate topography</a:t>
            </a:r>
            <a:r>
              <a:rPr lang="en-US" sz="2400" b="1" smtClean="0"/>
              <a:t>, particularly in the sub-micron regime, is an attractive strategy for regenerative medicine applications and advanced tissue engineering. </a:t>
            </a:r>
          </a:p>
          <a:p>
            <a:pPr eaLnBrk="1" hangingPunct="1">
              <a:lnSpc>
                <a:spcPct val="80000"/>
              </a:lnSpc>
              <a:spcBef>
                <a:spcPct val="10000"/>
              </a:spcBef>
              <a:defRPr/>
            </a:pPr>
            <a:r>
              <a:rPr lang="en-GB" sz="2400" b="1" smtClean="0"/>
              <a:t>Many researchers are interested in investigating and understanding which way a cell reacts to different kinds of solid supports.</a:t>
            </a:r>
          </a:p>
          <a:p>
            <a:pPr eaLnBrk="1" hangingPunct="1">
              <a:lnSpc>
                <a:spcPct val="80000"/>
              </a:lnSpc>
              <a:spcBef>
                <a:spcPct val="10000"/>
              </a:spcBef>
              <a:defRPr/>
            </a:pPr>
            <a:r>
              <a:rPr lang="en-GB" sz="2400" b="1" smtClean="0"/>
              <a:t> </a:t>
            </a:r>
            <a:r>
              <a:rPr lang="en-US" sz="2400" b="1" smtClean="0"/>
              <a:t>Emerging literature presents many interesting findings on the effects of </a:t>
            </a:r>
            <a:r>
              <a:rPr lang="en-US" sz="2400" b="1" smtClean="0">
                <a:solidFill>
                  <a:srgbClr val="0000FF"/>
                </a:solidFill>
                <a:effectLst>
                  <a:outerShdw blurRad="38100" dist="38100" dir="2700000" algn="tl">
                    <a:srgbClr val="C0C0C0"/>
                  </a:outerShdw>
                </a:effectLst>
              </a:rPr>
              <a:t>nanotopography:</a:t>
            </a:r>
          </a:p>
          <a:p>
            <a:pPr lvl="1" eaLnBrk="1" hangingPunct="1">
              <a:lnSpc>
                <a:spcPct val="80000"/>
              </a:lnSpc>
              <a:spcBef>
                <a:spcPct val="10000"/>
              </a:spcBef>
              <a:defRPr/>
            </a:pPr>
            <a:r>
              <a:rPr lang="en-US" sz="2400" b="1" smtClean="0"/>
              <a:t>Influences extracellular matrix organization, Enhances cell adhesion,  Alters cell morphology,  Affects proliferation, Initiates intracellular signaling, Provides contact/physical guidance, Mediates stem cell differentiation</a:t>
            </a:r>
          </a:p>
          <a:p>
            <a:pPr eaLnBrk="1" hangingPunct="1">
              <a:lnSpc>
                <a:spcPct val="80000"/>
              </a:lnSpc>
              <a:spcBef>
                <a:spcPct val="10000"/>
              </a:spcBef>
              <a:defRPr/>
            </a:pPr>
            <a:r>
              <a:rPr lang="en-US" sz="2400" b="1" smtClean="0"/>
              <a:t>Incorporating topographical consideration into </a:t>
            </a:r>
            <a:r>
              <a:rPr lang="en-US" sz="2400" b="1" smtClean="0">
                <a:solidFill>
                  <a:srgbClr val="0000FF"/>
                </a:solidFill>
                <a:effectLst>
                  <a:outerShdw blurRad="38100" dist="38100" dir="2700000" algn="tl">
                    <a:srgbClr val="C0C0C0"/>
                  </a:outerShdw>
                </a:effectLst>
              </a:rPr>
              <a:t>the design of scaffold environments </a:t>
            </a:r>
            <a:r>
              <a:rPr lang="en-US" sz="2400" b="1" smtClean="0"/>
              <a:t>is becoming increasingly important in light of these studies. </a:t>
            </a:r>
          </a:p>
          <a:p>
            <a:pPr eaLnBrk="1" hangingPunct="1">
              <a:lnSpc>
                <a:spcPct val="80000"/>
              </a:lnSpc>
              <a:spcBef>
                <a:spcPct val="10000"/>
              </a:spcBef>
              <a:defRPr/>
            </a:pPr>
            <a:r>
              <a:rPr lang="en-US" sz="2400" b="1" smtClean="0"/>
              <a:t>With advances in nanofabrication technologies the promise of and the unknown information about topographical effects in </a:t>
            </a:r>
            <a:r>
              <a:rPr lang="en-US" sz="2400" b="1" smtClean="0">
                <a:solidFill>
                  <a:srgbClr val="0000FF"/>
                </a:solidFill>
              </a:rPr>
              <a:t>manipulating the cell-substrate interaction </a:t>
            </a:r>
            <a:r>
              <a:rPr lang="en-US" sz="2400" b="1" smtClean="0"/>
              <a:t>is now being  uncovered…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rtlCol="0">
            <a:normAutofit/>
          </a:bodyPr>
          <a:lstStyle/>
          <a:p>
            <a:pPr eaLnBrk="1" fontAlgn="auto" hangingPunct="1">
              <a:spcAft>
                <a:spcPts val="0"/>
              </a:spcAft>
              <a:defRPr/>
            </a:pPr>
            <a:r>
              <a:rPr lang="en-US" b="1" dirty="0" smtClean="0">
                <a:solidFill>
                  <a:srgbClr val="0000FF"/>
                </a:solidFill>
                <a:effectLst>
                  <a:outerShdw blurRad="38100" dist="38100" dir="2700000" algn="tl">
                    <a:srgbClr val="000000">
                      <a:alpha val="43137"/>
                    </a:srgbClr>
                  </a:outerShdw>
                </a:effectLst>
              </a:rPr>
              <a:t>Inspiration</a:t>
            </a:r>
            <a:endParaRPr lang="en-US"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19200"/>
            <a:ext cx="5334000" cy="5105400"/>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t>New fabrication technologies and new nanotechnologies have provided biomaterial scientists with enormous possibilities when designing customized tissue culture supports and scaffolds with controlled </a:t>
            </a:r>
            <a:r>
              <a:rPr lang="en-US" dirty="0" err="1" smtClean="0"/>
              <a:t>nanoscale</a:t>
            </a:r>
            <a:r>
              <a:rPr lang="en-US" dirty="0" smtClean="0"/>
              <a:t> topography.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b="1" dirty="0" smtClean="0">
                <a:solidFill>
                  <a:srgbClr val="0000FF"/>
                </a:solidFill>
                <a:effectLst>
                  <a:outerShdw blurRad="38100" dist="38100" dir="2700000" algn="tl">
                    <a:srgbClr val="000000">
                      <a:alpha val="43137"/>
                    </a:srgbClr>
                  </a:outerShdw>
                </a:effectLst>
              </a:rPr>
              <a:t>The main challenge:</a:t>
            </a:r>
          </a:p>
          <a:p>
            <a:pPr lvl="1" eaLnBrk="1" fontAlgn="auto" hangingPunct="1">
              <a:spcAft>
                <a:spcPts val="0"/>
              </a:spcAft>
              <a:buFont typeface="Arial" pitchFamily="34" charset="0"/>
              <a:buChar char="–"/>
              <a:defRPr/>
            </a:pPr>
            <a:r>
              <a:rPr lang="en-US" dirty="0" smtClean="0"/>
              <a:t>To effectively design these scaffold for specific tissue engineering applications.</a:t>
            </a:r>
          </a:p>
          <a:p>
            <a:pPr lvl="1" eaLnBrk="1" fontAlgn="auto" hangingPunct="1">
              <a:spcAft>
                <a:spcPts val="0"/>
              </a:spcAft>
              <a:buFont typeface="Arial" pitchFamily="34" charset="0"/>
              <a:buChar char="–"/>
              <a:defRPr/>
            </a:pPr>
            <a:r>
              <a:rPr lang="en-US" dirty="0"/>
              <a:t>C</a:t>
            </a:r>
            <a:r>
              <a:rPr lang="en-US" dirty="0" smtClean="0"/>
              <a:t>hoose the appropriate combination of biomaterial composition, size, structure, etc. </a:t>
            </a:r>
            <a:endParaRPr lang="en-US" dirty="0"/>
          </a:p>
          <a:p>
            <a:pPr lvl="1" eaLnBrk="1" fontAlgn="auto" hangingPunct="1">
              <a:spcAft>
                <a:spcPts val="0"/>
              </a:spcAft>
              <a:buFont typeface="Arial" pitchFamily="34" charset="0"/>
              <a:buChar char="–"/>
              <a:defRPr/>
            </a:pPr>
            <a:r>
              <a:rPr lang="en-US" dirty="0" smtClean="0"/>
              <a:t>Be able to tailor towards applications as challenging and complex as…</a:t>
            </a:r>
          </a:p>
          <a:p>
            <a:pPr lvl="2" eaLnBrk="1" fontAlgn="auto" hangingPunct="1">
              <a:spcAft>
                <a:spcPts val="0"/>
              </a:spcAft>
              <a:buFont typeface="Arial" pitchFamily="34" charset="0"/>
              <a:buChar char="•"/>
              <a:defRPr/>
            </a:pPr>
            <a:r>
              <a:rPr lang="en-US" dirty="0" smtClean="0"/>
              <a:t>(a) wound healing</a:t>
            </a:r>
          </a:p>
          <a:p>
            <a:pPr lvl="2" eaLnBrk="1" fontAlgn="auto" hangingPunct="1">
              <a:spcAft>
                <a:spcPts val="0"/>
              </a:spcAft>
              <a:buFont typeface="Arial" pitchFamily="34" charset="0"/>
              <a:buChar char="•"/>
              <a:defRPr/>
            </a:pPr>
            <a:r>
              <a:rPr lang="en-US" dirty="0" smtClean="0"/>
              <a:t>(b) new bone growth and orthopedic implant technologies</a:t>
            </a:r>
          </a:p>
          <a:p>
            <a:pPr lvl="2" eaLnBrk="1" fontAlgn="auto" hangingPunct="1">
              <a:spcAft>
                <a:spcPts val="0"/>
              </a:spcAft>
              <a:buFont typeface="Arial" pitchFamily="34" charset="0"/>
              <a:buChar char="•"/>
              <a:defRPr/>
            </a:pPr>
            <a:r>
              <a:rPr lang="en-US" dirty="0" smtClean="0"/>
              <a:t>(c) stem cell differentiation</a:t>
            </a:r>
          </a:p>
          <a:p>
            <a:pPr lvl="2" eaLnBrk="1" fontAlgn="auto" hangingPunct="1">
              <a:spcAft>
                <a:spcPts val="0"/>
              </a:spcAft>
              <a:buFont typeface="Arial" pitchFamily="34" charset="0"/>
              <a:buChar char="•"/>
              <a:defRPr/>
            </a:pPr>
            <a:r>
              <a:rPr lang="en-US" dirty="0" smtClean="0"/>
              <a:t>(d) reconnect nerves/spinal cord injuries/brain damage</a:t>
            </a:r>
          </a:p>
          <a:p>
            <a:pPr lvl="2" eaLnBrk="1" fontAlgn="auto" hangingPunct="1">
              <a:spcAft>
                <a:spcPts val="0"/>
              </a:spcAft>
              <a:buFont typeface="Arial" pitchFamily="34" charset="0"/>
              <a:buChar char="•"/>
              <a:defRPr/>
            </a:pPr>
            <a:endParaRPr lang="en-US" dirty="0" smtClean="0"/>
          </a:p>
        </p:txBody>
      </p:sp>
      <p:pic>
        <p:nvPicPr>
          <p:cNvPr id="34819" name="Picture 3"/>
          <p:cNvPicPr>
            <a:picLocks noChangeAspect="1" noChangeArrowheads="1"/>
          </p:cNvPicPr>
          <p:nvPr/>
        </p:nvPicPr>
        <p:blipFill>
          <a:blip r:embed="rId3"/>
          <a:srcRect r="33232" b="33267"/>
          <a:stretch>
            <a:fillRect/>
          </a:stretch>
        </p:blipFill>
        <p:spPr bwMode="auto">
          <a:xfrm>
            <a:off x="5638800" y="1752600"/>
            <a:ext cx="3197225" cy="3124200"/>
          </a:xfrm>
          <a:prstGeom prst="rect">
            <a:avLst/>
          </a:prstGeom>
          <a:noFill/>
          <a:ln w="9525">
            <a:noFill/>
            <a:miter lim="800000"/>
            <a:headEnd/>
            <a:tailEnd/>
          </a:ln>
        </p:spPr>
      </p:pic>
      <p:sp>
        <p:nvSpPr>
          <p:cNvPr id="6" name="TextBox 5"/>
          <p:cNvSpPr txBox="1"/>
          <p:nvPr/>
        </p:nvSpPr>
        <p:spPr>
          <a:xfrm>
            <a:off x="5486400" y="4953000"/>
            <a:ext cx="3429000" cy="923925"/>
          </a:xfrm>
          <a:prstGeom prst="rect">
            <a:avLst/>
          </a:prstGeom>
          <a:noFill/>
        </p:spPr>
        <p:txBody>
          <a:bodyPr>
            <a:spAutoFit/>
          </a:bodyPr>
          <a:lstStyle/>
          <a:p>
            <a:pPr algn="ctr" fontAlgn="auto">
              <a:spcBef>
                <a:spcPts val="0"/>
              </a:spcBef>
              <a:spcAft>
                <a:spcPts val="0"/>
              </a:spcAft>
              <a:defRPr/>
            </a:pPr>
            <a:r>
              <a:rPr lang="en-US" b="1" i="1" dirty="0">
                <a:solidFill>
                  <a:srgbClr val="0000FF"/>
                </a:solidFill>
                <a:effectLst>
                  <a:outerShdw blurRad="38100" dist="38100" dir="2700000" algn="tl">
                    <a:srgbClr val="000000">
                      <a:alpha val="43137"/>
                    </a:srgbClr>
                  </a:outerShdw>
                </a:effectLst>
                <a:latin typeface="+mn-lt"/>
                <a:cs typeface="+mn-cs"/>
              </a:rPr>
              <a:t>How can we create nanostructure environments for signaling differentiation?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lnSpc>
                <a:spcPct val="80000"/>
              </a:lnSpc>
            </a:pPr>
            <a:r>
              <a:rPr lang="en-US" sz="3200" b="1" smtClean="0">
                <a:solidFill>
                  <a:srgbClr val="800000"/>
                </a:solidFill>
              </a:rPr>
              <a:t>Control and design of surfaces for desired tissue interactions</a:t>
            </a:r>
          </a:p>
        </p:txBody>
      </p:sp>
      <p:sp>
        <p:nvSpPr>
          <p:cNvPr id="36866" name="Content Placeholder 2"/>
          <p:cNvSpPr>
            <a:spLocks noGrp="1"/>
          </p:cNvSpPr>
          <p:nvPr>
            <p:ph idx="1"/>
          </p:nvPr>
        </p:nvSpPr>
        <p:spPr>
          <a:xfrm>
            <a:off x="109538" y="1628775"/>
            <a:ext cx="4806950" cy="4848225"/>
          </a:xfrm>
        </p:spPr>
        <p:txBody>
          <a:bodyPr/>
          <a:lstStyle/>
          <a:p>
            <a:pPr eaLnBrk="1" hangingPunct="1">
              <a:lnSpc>
                <a:spcPct val="80000"/>
              </a:lnSpc>
            </a:pPr>
            <a:r>
              <a:rPr lang="en-US" sz="2600" b="1" smtClean="0">
                <a:solidFill>
                  <a:srgbClr val="0000FF"/>
                </a:solidFill>
              </a:rPr>
              <a:t>Nano lithographic periodic surfaces/Nanomachined surfaces</a:t>
            </a:r>
            <a:r>
              <a:rPr lang="en-US" sz="2600" smtClean="0"/>
              <a:t>—precise topographies</a:t>
            </a:r>
            <a:endParaRPr lang="en-US" sz="2600" b="1" smtClean="0">
              <a:solidFill>
                <a:srgbClr val="0000FF"/>
              </a:solidFill>
            </a:endParaRPr>
          </a:p>
          <a:p>
            <a:pPr eaLnBrk="1" hangingPunct="1">
              <a:lnSpc>
                <a:spcPct val="80000"/>
              </a:lnSpc>
            </a:pPr>
            <a:r>
              <a:rPr lang="en-US" sz="2600" b="1" smtClean="0">
                <a:solidFill>
                  <a:srgbClr val="0000FF"/>
                </a:solidFill>
              </a:rPr>
              <a:t>Rough surfaces</a:t>
            </a:r>
            <a:r>
              <a:rPr lang="en-US" sz="2600" smtClean="0"/>
              <a:t>—promote adhesion of cells through focal contacts.</a:t>
            </a:r>
          </a:p>
          <a:p>
            <a:pPr eaLnBrk="1" hangingPunct="1">
              <a:lnSpc>
                <a:spcPct val="80000"/>
              </a:lnSpc>
            </a:pPr>
            <a:r>
              <a:rPr lang="en-US" sz="2600" b="1" smtClean="0">
                <a:solidFill>
                  <a:srgbClr val="0000FF"/>
                </a:solidFill>
              </a:rPr>
              <a:t>Porous surfaces</a:t>
            </a:r>
            <a:r>
              <a:rPr lang="en-US" sz="2600" smtClean="0"/>
              <a:t>—promote ingrowth of tissue for mechanical interlocking, also used for enhanced surface effects.</a:t>
            </a:r>
          </a:p>
          <a:p>
            <a:pPr eaLnBrk="1" hangingPunct="1">
              <a:lnSpc>
                <a:spcPct val="80000"/>
              </a:lnSpc>
            </a:pPr>
            <a:r>
              <a:rPr lang="en-US" sz="2600" b="1" smtClean="0">
                <a:solidFill>
                  <a:srgbClr val="0000FF"/>
                </a:solidFill>
              </a:rPr>
              <a:t>Fiber-meshed surfaces</a:t>
            </a:r>
            <a:r>
              <a:rPr lang="en-US" sz="2600" smtClean="0"/>
              <a:t>—can generate gradients of pore networks, imitates ECM fibers.</a:t>
            </a:r>
          </a:p>
          <a:p>
            <a:pPr eaLnBrk="1" hangingPunct="1">
              <a:lnSpc>
                <a:spcPct val="80000"/>
              </a:lnSpc>
            </a:pPr>
            <a:endParaRPr lang="en-US" sz="2600" smtClean="0"/>
          </a:p>
        </p:txBody>
      </p:sp>
      <p:pic>
        <p:nvPicPr>
          <p:cNvPr id="5121" name="Picture 1"/>
          <p:cNvPicPr>
            <a:picLocks noChangeAspect="1" noChangeArrowheads="1"/>
          </p:cNvPicPr>
          <p:nvPr/>
        </p:nvPicPr>
        <p:blipFill>
          <a:blip r:embed="rId3"/>
          <a:srcRect b="9121"/>
          <a:stretch>
            <a:fillRect/>
          </a:stretch>
        </p:blipFill>
        <p:spPr bwMode="auto">
          <a:xfrm>
            <a:off x="5105400" y="1905000"/>
            <a:ext cx="3824288" cy="41910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2400" b="1" smtClean="0">
                <a:solidFill>
                  <a:schemeClr val="hlink"/>
                </a:solidFill>
              </a:rPr>
              <a:t>Cell</a:t>
            </a:r>
            <a:r>
              <a:rPr lang="en-US" sz="2400" b="1" smtClean="0">
                <a:solidFill>
                  <a:schemeClr val="hlink"/>
                </a:solidFill>
                <a:effectLst>
                  <a:outerShdw blurRad="38100" dist="38100" dir="2700000" algn="tl">
                    <a:srgbClr val="C0C0C0"/>
                  </a:outerShdw>
                </a:effectLst>
              </a:rPr>
              <a:t> </a:t>
            </a:r>
            <a:r>
              <a:rPr lang="en-US" sz="2400" b="1" smtClean="0">
                <a:solidFill>
                  <a:schemeClr val="hlink"/>
                </a:solidFill>
              </a:rPr>
              <a:t>nanostructures</a:t>
            </a:r>
          </a:p>
        </p:txBody>
      </p:sp>
      <p:sp>
        <p:nvSpPr>
          <p:cNvPr id="15362" name="Content Placeholder 2"/>
          <p:cNvSpPr>
            <a:spLocks noGrp="1"/>
          </p:cNvSpPr>
          <p:nvPr>
            <p:ph idx="1"/>
          </p:nvPr>
        </p:nvSpPr>
        <p:spPr>
          <a:xfrm>
            <a:off x="581025" y="139700"/>
            <a:ext cx="8153400" cy="762000"/>
          </a:xfrm>
        </p:spPr>
        <p:txBody>
          <a:bodyPr/>
          <a:lstStyle/>
          <a:p>
            <a:pPr eaLnBrk="1" hangingPunct="1">
              <a:lnSpc>
                <a:spcPct val="80000"/>
              </a:lnSpc>
              <a:spcBef>
                <a:spcPct val="0"/>
              </a:spcBef>
            </a:pPr>
            <a:r>
              <a:rPr lang="en-US" sz="2400" b="1" smtClean="0"/>
              <a:t>Cells are typically 1-100µm in size, but their interior and exterior contains many nanometer size objects.</a:t>
            </a:r>
          </a:p>
        </p:txBody>
      </p:sp>
      <p:pic>
        <p:nvPicPr>
          <p:cNvPr id="1026" name="Picture 2"/>
          <p:cNvPicPr>
            <a:picLocks noChangeAspect="1" noChangeArrowheads="1"/>
          </p:cNvPicPr>
          <p:nvPr/>
        </p:nvPicPr>
        <p:blipFill>
          <a:blip r:embed="rId3"/>
          <a:srcRect/>
          <a:stretch>
            <a:fillRect/>
          </a:stretch>
        </p:blipFill>
        <p:spPr bwMode="auto">
          <a:xfrm>
            <a:off x="963613" y="1463675"/>
            <a:ext cx="6791325" cy="5221288"/>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838200" y="152400"/>
            <a:ext cx="4648200" cy="503238"/>
          </a:xfrm>
        </p:spPr>
        <p:txBody>
          <a:bodyPr/>
          <a:lstStyle/>
          <a:p>
            <a:pPr eaLnBrk="1" hangingPunct="1"/>
            <a:r>
              <a:rPr lang="en-US" sz="2800" b="1" smtClean="0">
                <a:solidFill>
                  <a:srgbClr val="0000FF"/>
                </a:solidFill>
              </a:rPr>
              <a:t>Nanopattern fabrication</a:t>
            </a:r>
          </a:p>
        </p:txBody>
      </p:sp>
      <p:sp>
        <p:nvSpPr>
          <p:cNvPr id="37890" name="Content Placeholder 2"/>
          <p:cNvSpPr>
            <a:spLocks noGrp="1"/>
          </p:cNvSpPr>
          <p:nvPr>
            <p:ph idx="1"/>
          </p:nvPr>
        </p:nvSpPr>
        <p:spPr>
          <a:xfrm>
            <a:off x="200025" y="746125"/>
            <a:ext cx="8502650" cy="2378075"/>
          </a:xfrm>
        </p:spPr>
        <p:txBody>
          <a:bodyPr/>
          <a:lstStyle/>
          <a:p>
            <a:pPr eaLnBrk="1" hangingPunct="1">
              <a:lnSpc>
                <a:spcPct val="80000"/>
              </a:lnSpc>
              <a:spcBef>
                <a:spcPct val="10000"/>
              </a:spcBef>
            </a:pPr>
            <a:r>
              <a:rPr lang="en-US" sz="2000" b="1" smtClean="0">
                <a:latin typeface="Arial" charset="0"/>
              </a:rPr>
              <a:t>The definition of nano-structures on the substrates relies on the clean room lithographic and Si processing  methods. </a:t>
            </a:r>
          </a:p>
          <a:p>
            <a:pPr eaLnBrk="1" hangingPunct="1">
              <a:lnSpc>
                <a:spcPct val="80000"/>
              </a:lnSpc>
              <a:spcBef>
                <a:spcPct val="10000"/>
              </a:spcBef>
            </a:pPr>
            <a:r>
              <a:rPr lang="en-US" sz="2000" b="1" smtClean="0">
                <a:latin typeface="Arial" charset="0"/>
              </a:rPr>
              <a:t>Lithography </a:t>
            </a:r>
          </a:p>
          <a:p>
            <a:pPr lvl="1" eaLnBrk="1" hangingPunct="1">
              <a:lnSpc>
                <a:spcPct val="80000"/>
              </a:lnSpc>
              <a:spcBef>
                <a:spcPct val="10000"/>
              </a:spcBef>
            </a:pPr>
            <a:r>
              <a:rPr lang="en-US" sz="2000" b="1" smtClean="0">
                <a:latin typeface="Arial" charset="0"/>
              </a:rPr>
              <a:t>Usually, a computer-designed pattern is exposed by means of light, electrons, ions or imprinted.</a:t>
            </a:r>
          </a:p>
          <a:p>
            <a:pPr lvl="1" eaLnBrk="1" hangingPunct="1">
              <a:lnSpc>
                <a:spcPct val="80000"/>
              </a:lnSpc>
              <a:spcBef>
                <a:spcPct val="10000"/>
              </a:spcBef>
            </a:pPr>
            <a:r>
              <a:rPr lang="en-US" sz="2000" b="1" smtClean="0">
                <a:latin typeface="Arial" charset="0"/>
              </a:rPr>
              <a:t>Carried out on a special light or electron-sensitive material or imprinted into a special deformable polymer, which is then used in subsequent pattern transfer processes as a mask, or, alternatively, used for cell culturing as it is. </a:t>
            </a:r>
          </a:p>
        </p:txBody>
      </p:sp>
      <p:pic>
        <p:nvPicPr>
          <p:cNvPr id="2054" name="Picture 6"/>
          <p:cNvPicPr>
            <a:picLocks noChangeAspect="1" noChangeArrowheads="1"/>
          </p:cNvPicPr>
          <p:nvPr/>
        </p:nvPicPr>
        <p:blipFill>
          <a:blip r:embed="rId3">
            <a:lum bright="-8000"/>
          </a:blip>
          <a:srcRect/>
          <a:stretch>
            <a:fillRect/>
          </a:stretch>
        </p:blipFill>
        <p:spPr bwMode="auto">
          <a:xfrm>
            <a:off x="1295400" y="3295650"/>
            <a:ext cx="5410200" cy="3316288"/>
          </a:xfrm>
          <a:prstGeom prst="rect">
            <a:avLst/>
          </a:prstGeom>
          <a:noFill/>
          <a:ln w="9525">
            <a:noFill/>
            <a:miter lim="800000"/>
            <a:headEnd/>
            <a:tailEnd/>
          </a:ln>
          <a:effectLst>
            <a:outerShdw sx="102000" sy="102000" algn="ctr" rotWithShape="0">
              <a:srgbClr val="000000">
                <a:alpha val="39999"/>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noChangeArrowheads="1"/>
          </p:cNvPicPr>
          <p:nvPr/>
        </p:nvPicPr>
        <p:blipFill>
          <a:blip r:embed="rId3"/>
          <a:srcRect t="8649" b="8649"/>
          <a:stretch>
            <a:fillRect/>
          </a:stretch>
        </p:blipFill>
        <p:spPr bwMode="auto">
          <a:xfrm>
            <a:off x="6629400" y="254000"/>
            <a:ext cx="2343150" cy="973138"/>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1009650" y="4989513"/>
            <a:ext cx="4419600" cy="176371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8915" name="TextBox 6"/>
          <p:cNvSpPr txBox="1">
            <a:spLocks noChangeArrowheads="1"/>
          </p:cNvSpPr>
          <p:nvPr/>
        </p:nvSpPr>
        <p:spPr bwMode="auto">
          <a:xfrm>
            <a:off x="5791200" y="5410200"/>
            <a:ext cx="2895600" cy="825500"/>
          </a:xfrm>
          <a:prstGeom prst="rect">
            <a:avLst/>
          </a:prstGeom>
          <a:noFill/>
          <a:ln w="9525">
            <a:noFill/>
            <a:miter lim="800000"/>
            <a:headEnd/>
            <a:tailEnd/>
          </a:ln>
        </p:spPr>
        <p:txBody>
          <a:bodyPr>
            <a:spAutoFit/>
          </a:bodyPr>
          <a:lstStyle/>
          <a:p>
            <a:pPr>
              <a:lnSpc>
                <a:spcPct val="80000"/>
              </a:lnSpc>
            </a:pPr>
            <a:r>
              <a:rPr lang="en-US" sz="2000" b="1">
                <a:solidFill>
                  <a:srgbClr val="0000FF"/>
                </a:solidFill>
                <a:latin typeface="Calibri" pitchFamily="34" charset="0"/>
              </a:rPr>
              <a:t>Controlled topography allows for controlled cell growth/alignment</a:t>
            </a:r>
          </a:p>
        </p:txBody>
      </p:sp>
      <p:pic>
        <p:nvPicPr>
          <p:cNvPr id="8" name="Picture 2"/>
          <p:cNvPicPr>
            <a:picLocks noChangeAspect="1" noChangeArrowheads="1"/>
          </p:cNvPicPr>
          <p:nvPr/>
        </p:nvPicPr>
        <p:blipFill>
          <a:blip r:embed="rId5"/>
          <a:srcRect/>
          <a:stretch>
            <a:fillRect/>
          </a:stretch>
        </p:blipFill>
        <p:spPr bwMode="auto">
          <a:xfrm>
            <a:off x="6172200" y="2209800"/>
            <a:ext cx="2790825" cy="15271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 name="Content Placeholder 2"/>
          <p:cNvSpPr>
            <a:spLocks noGrp="1"/>
          </p:cNvSpPr>
          <p:nvPr>
            <p:ph idx="1"/>
          </p:nvPr>
        </p:nvSpPr>
        <p:spPr>
          <a:xfrm>
            <a:off x="381000" y="1295400"/>
            <a:ext cx="8763000" cy="3459163"/>
          </a:xfrm>
        </p:spPr>
        <p:txBody>
          <a:bodyPr>
            <a:normAutofit/>
          </a:bodyPr>
          <a:lstStyle/>
          <a:p>
            <a:pPr eaLnBrk="1" hangingPunct="1">
              <a:lnSpc>
                <a:spcPct val="80000"/>
              </a:lnSpc>
              <a:spcBef>
                <a:spcPct val="0"/>
              </a:spcBef>
            </a:pPr>
            <a:r>
              <a:rPr lang="en-US" sz="2000" b="1" smtClean="0"/>
              <a:t>Controlling cell  adhesion, orientation and morphology through topographical patterning is a phenomenon that is applicable to a wide variety of medical applications such as implants and tissue engineering scaffolds.</a:t>
            </a:r>
          </a:p>
          <a:p>
            <a:pPr lvl="1" eaLnBrk="1" hangingPunct="1">
              <a:lnSpc>
                <a:spcPct val="80000"/>
              </a:lnSpc>
              <a:spcBef>
                <a:spcPct val="0"/>
              </a:spcBef>
            </a:pPr>
            <a:r>
              <a:rPr lang="en-US" sz="2000" b="1" smtClean="0"/>
              <a:t>Wound healing</a:t>
            </a:r>
          </a:p>
          <a:p>
            <a:pPr lvl="1" eaLnBrk="1" hangingPunct="1">
              <a:lnSpc>
                <a:spcPct val="80000"/>
              </a:lnSpc>
              <a:spcBef>
                <a:spcPct val="0"/>
              </a:spcBef>
            </a:pPr>
            <a:r>
              <a:rPr lang="en-US" sz="2000" b="1" smtClean="0"/>
              <a:t>Neuron alignment</a:t>
            </a:r>
          </a:p>
          <a:p>
            <a:pPr eaLnBrk="1" hangingPunct="1">
              <a:lnSpc>
                <a:spcPct val="80000"/>
              </a:lnSpc>
              <a:spcBef>
                <a:spcPct val="0"/>
              </a:spcBef>
            </a:pPr>
            <a:r>
              <a:rPr lang="en-US" sz="2000" b="1" smtClean="0"/>
              <a:t>Effects on cells based on “ridge” features.</a:t>
            </a:r>
          </a:p>
          <a:p>
            <a:pPr eaLnBrk="1" hangingPunct="1">
              <a:lnSpc>
                <a:spcPct val="80000"/>
              </a:lnSpc>
              <a:spcBef>
                <a:spcPct val="0"/>
              </a:spcBef>
            </a:pPr>
            <a:r>
              <a:rPr lang="en-US" sz="2000" b="1" smtClean="0"/>
              <a:t>Sharper angles orient cells better.</a:t>
            </a:r>
          </a:p>
          <a:p>
            <a:pPr eaLnBrk="1" hangingPunct="1">
              <a:lnSpc>
                <a:spcPct val="80000"/>
              </a:lnSpc>
              <a:spcBef>
                <a:spcPct val="0"/>
              </a:spcBef>
            </a:pPr>
            <a:r>
              <a:rPr lang="en-US" sz="2000" b="1" smtClean="0"/>
              <a:t>Cells adhere better when aligned with surface </a:t>
            </a:r>
            <a:endParaRPr lang="en-US" altLang="ko-KR" sz="2000" b="1" smtClean="0">
              <a:ea typeface="굴림" pitchFamily="34" charset="-127"/>
            </a:endParaRPr>
          </a:p>
          <a:p>
            <a:pPr eaLnBrk="1" hangingPunct="1">
              <a:lnSpc>
                <a:spcPct val="80000"/>
              </a:lnSpc>
              <a:spcBef>
                <a:spcPct val="0"/>
              </a:spcBef>
            </a:pPr>
            <a:r>
              <a:rPr lang="en-US" sz="2000" b="1" smtClean="0"/>
              <a:t>texture.</a:t>
            </a:r>
          </a:p>
          <a:p>
            <a:pPr eaLnBrk="1" hangingPunct="1">
              <a:lnSpc>
                <a:spcPct val="80000"/>
              </a:lnSpc>
              <a:spcBef>
                <a:spcPct val="0"/>
              </a:spcBef>
            </a:pPr>
            <a:r>
              <a:rPr lang="en-US" sz="2000" b="1" smtClean="0">
                <a:solidFill>
                  <a:srgbClr val="0000FF"/>
                </a:solidFill>
                <a:effectLst>
                  <a:outerShdw blurRad="38100" dist="38100" dir="2700000" algn="tl">
                    <a:srgbClr val="C0C0C0"/>
                  </a:outerShdw>
                </a:effectLst>
              </a:rPr>
              <a:t>Possible explanations</a:t>
            </a:r>
            <a:r>
              <a:rPr lang="en-US" sz="2000" b="1" smtClean="0"/>
              <a:t>:</a:t>
            </a:r>
          </a:p>
          <a:p>
            <a:pPr lvl="1" eaLnBrk="1" hangingPunct="1">
              <a:lnSpc>
                <a:spcPct val="80000"/>
              </a:lnSpc>
              <a:spcBef>
                <a:spcPct val="0"/>
              </a:spcBef>
            </a:pPr>
            <a:r>
              <a:rPr lang="en-US" sz="2000" b="1" smtClean="0"/>
              <a:t>Higher surface energy leads to preferential protein binding</a:t>
            </a:r>
          </a:p>
          <a:p>
            <a:pPr lvl="1" eaLnBrk="1" hangingPunct="1">
              <a:lnSpc>
                <a:spcPct val="80000"/>
              </a:lnSpc>
              <a:spcBef>
                <a:spcPct val="0"/>
              </a:spcBef>
            </a:pPr>
            <a:r>
              <a:rPr lang="en-US" sz="2000" b="1" smtClean="0"/>
              <a:t>Alignment of adhesion plaques</a:t>
            </a:r>
          </a:p>
          <a:p>
            <a:pPr lvl="1" eaLnBrk="1" hangingPunct="1">
              <a:lnSpc>
                <a:spcPct val="80000"/>
              </a:lnSpc>
              <a:spcBef>
                <a:spcPct val="0"/>
              </a:spcBef>
            </a:pPr>
            <a:r>
              <a:rPr lang="en-US" sz="2000" b="1" smtClean="0"/>
              <a:t>Abrupt edges lead to alignment or bridging</a:t>
            </a:r>
          </a:p>
          <a:p>
            <a:pPr lvl="1" eaLnBrk="1" hangingPunct="1">
              <a:lnSpc>
                <a:spcPct val="80000"/>
              </a:lnSpc>
              <a:spcBef>
                <a:spcPct val="0"/>
              </a:spcBef>
            </a:pPr>
            <a:r>
              <a:rPr lang="en-US" sz="2000" b="1" smtClean="0"/>
              <a:t>Stochastic (non-deterministic</a:t>
            </a:r>
            <a:r>
              <a:rPr lang="en-US" sz="2000" smtClean="0"/>
              <a:t> ) </a:t>
            </a:r>
            <a:r>
              <a:rPr lang="en-US" sz="2000" b="1" smtClean="0"/>
              <a:t>spreading of cells</a:t>
            </a:r>
          </a:p>
        </p:txBody>
      </p:sp>
      <p:sp>
        <p:nvSpPr>
          <p:cNvPr id="38918" name="Title 1"/>
          <p:cNvSpPr>
            <a:spLocks/>
          </p:cNvSpPr>
          <p:nvPr/>
        </p:nvSpPr>
        <p:spPr bwMode="auto">
          <a:xfrm>
            <a:off x="381000" y="304800"/>
            <a:ext cx="5791200" cy="533400"/>
          </a:xfrm>
          <a:prstGeom prst="rect">
            <a:avLst/>
          </a:prstGeom>
          <a:noFill/>
          <a:ln w="9525">
            <a:noFill/>
            <a:miter lim="800000"/>
            <a:headEnd/>
            <a:tailEnd/>
          </a:ln>
        </p:spPr>
        <p:txBody>
          <a:bodyPr anchor="ctr"/>
          <a:lstStyle/>
          <a:p>
            <a:r>
              <a:rPr lang="en-US" sz="2400" b="1" u="sng">
                <a:solidFill>
                  <a:srgbClr val="800000"/>
                </a:solidFill>
                <a:latin typeface="Calibri" pitchFamily="34" charset="0"/>
              </a:rPr>
              <a:t>Contact guidance by patterned biomaterials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rgbClr val="0000FF"/>
                </a:solidFill>
                <a:effectLst>
                  <a:outerShdw blurRad="38100" dist="38100" dir="2700000" algn="tl">
                    <a:srgbClr val="000000">
                      <a:alpha val="43137"/>
                    </a:srgbClr>
                  </a:outerShdw>
                </a:effectLst>
              </a:rPr>
              <a:t>Directed migration mechanism</a:t>
            </a:r>
            <a:endParaRPr lang="en-US" b="1" dirty="0">
              <a:solidFill>
                <a:srgbClr val="0000FF"/>
              </a:solidFill>
              <a:effectLst>
                <a:outerShdw blurRad="38100" dist="38100" dir="2700000" algn="tl">
                  <a:srgbClr val="000000">
                    <a:alpha val="43137"/>
                  </a:srgbClr>
                </a:outerShdw>
              </a:effectLst>
            </a:endParaRPr>
          </a:p>
        </p:txBody>
      </p:sp>
      <p:sp>
        <p:nvSpPr>
          <p:cNvPr id="39938" name="Content Placeholder 2"/>
          <p:cNvSpPr>
            <a:spLocks noGrp="1"/>
          </p:cNvSpPr>
          <p:nvPr>
            <p:ph idx="1"/>
          </p:nvPr>
        </p:nvSpPr>
        <p:spPr>
          <a:xfrm>
            <a:off x="304800" y="1828800"/>
            <a:ext cx="3505200" cy="4343400"/>
          </a:xfrm>
        </p:spPr>
        <p:txBody>
          <a:bodyPr/>
          <a:lstStyle/>
          <a:p>
            <a:pPr eaLnBrk="1" hangingPunct="1">
              <a:lnSpc>
                <a:spcPct val="80000"/>
              </a:lnSpc>
            </a:pPr>
            <a:r>
              <a:rPr lang="en-US" sz="2000" b="1" smtClean="0"/>
              <a:t>External guidance clues:</a:t>
            </a:r>
          </a:p>
          <a:p>
            <a:pPr lvl="1" eaLnBrk="1" hangingPunct="1">
              <a:lnSpc>
                <a:spcPct val="80000"/>
              </a:lnSpc>
            </a:pPr>
            <a:r>
              <a:rPr lang="en-US" sz="2000" b="1" smtClean="0"/>
              <a:t>Topography of the extracellular matrix. </a:t>
            </a:r>
          </a:p>
          <a:p>
            <a:pPr lvl="1" eaLnBrk="1" hangingPunct="1">
              <a:lnSpc>
                <a:spcPct val="80000"/>
              </a:lnSpc>
            </a:pPr>
            <a:r>
              <a:rPr lang="en-US" sz="2000" b="1" smtClean="0"/>
              <a:t>Protein adhesion on the features.</a:t>
            </a:r>
          </a:p>
          <a:p>
            <a:pPr lvl="1" eaLnBrk="1" hangingPunct="1">
              <a:lnSpc>
                <a:spcPct val="80000"/>
              </a:lnSpc>
            </a:pPr>
            <a:r>
              <a:rPr lang="en-US" sz="2000" b="1" smtClean="0"/>
              <a:t>Intracellular polarity machinery and adhesion receptors direct the adhesion and cytoskeletal remodeling that is necessary for lamellipodium formation (the moving front) to align.</a:t>
            </a:r>
          </a:p>
        </p:txBody>
      </p:sp>
      <p:pic>
        <p:nvPicPr>
          <p:cNvPr id="7" name="Group 6"/>
          <p:cNvPicPr>
            <a:picLocks noChangeArrowheads="1"/>
          </p:cNvPicPr>
          <p:nvPr/>
        </p:nvPicPr>
        <p:blipFill>
          <a:blip r:embed="rId3">
            <a:lum bright="-6000"/>
          </a:blip>
          <a:srcRect/>
          <a:stretch>
            <a:fillRect/>
          </a:stretch>
        </p:blipFill>
        <p:spPr bwMode="auto">
          <a:xfrm>
            <a:off x="4260850" y="1981200"/>
            <a:ext cx="4883150" cy="39560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74638"/>
            <a:ext cx="7543800" cy="563562"/>
          </a:xfrm>
        </p:spPr>
        <p:txBody>
          <a:bodyPr/>
          <a:lstStyle/>
          <a:p>
            <a:pPr eaLnBrk="1" hangingPunct="1"/>
            <a:r>
              <a:rPr lang="en-US" sz="3200" b="1" smtClean="0">
                <a:solidFill>
                  <a:srgbClr val="0000FF"/>
                </a:solidFill>
              </a:rPr>
              <a:t>Epithelial cells align</a:t>
            </a:r>
          </a:p>
        </p:txBody>
      </p:sp>
      <p:sp>
        <p:nvSpPr>
          <p:cNvPr id="40962" name="Content Placeholder 2"/>
          <p:cNvSpPr>
            <a:spLocks noGrp="1"/>
          </p:cNvSpPr>
          <p:nvPr>
            <p:ph idx="1"/>
          </p:nvPr>
        </p:nvSpPr>
        <p:spPr>
          <a:xfrm>
            <a:off x="381000" y="990600"/>
            <a:ext cx="8229600" cy="1676400"/>
          </a:xfrm>
        </p:spPr>
        <p:txBody>
          <a:bodyPr/>
          <a:lstStyle/>
          <a:p>
            <a:pPr eaLnBrk="1" hangingPunct="1">
              <a:lnSpc>
                <a:spcPct val="80000"/>
              </a:lnSpc>
              <a:spcBef>
                <a:spcPct val="10000"/>
              </a:spcBef>
            </a:pPr>
            <a:r>
              <a:rPr lang="en-US" sz="2000" b="1" smtClean="0"/>
              <a:t>Cell elongation and alignment on grooves and ridges of nanoscale dimensions was compared with the morphology and orientation of cells cultured on smooth substrates.</a:t>
            </a:r>
          </a:p>
          <a:p>
            <a:pPr eaLnBrk="1" hangingPunct="1">
              <a:lnSpc>
                <a:spcPct val="80000"/>
              </a:lnSpc>
              <a:spcBef>
                <a:spcPct val="10000"/>
              </a:spcBef>
            </a:pPr>
            <a:r>
              <a:rPr lang="en-US" sz="2000" b="1" smtClean="0"/>
              <a:t>It was found that ridges 70 nm wide induced human corneal epithelial cells to elongate and align along the topographic features.</a:t>
            </a:r>
          </a:p>
          <a:p>
            <a:pPr eaLnBrk="1" hangingPunct="1">
              <a:lnSpc>
                <a:spcPct val="80000"/>
              </a:lnSpc>
              <a:spcBef>
                <a:spcPct val="10000"/>
              </a:spcBef>
            </a:pPr>
            <a:r>
              <a:rPr lang="en-US" sz="2000" b="1" smtClean="0"/>
              <a:t>Valuable for the development of implantable prosthetics.</a:t>
            </a:r>
          </a:p>
        </p:txBody>
      </p:sp>
      <p:grpSp>
        <p:nvGrpSpPr>
          <p:cNvPr id="7" name="Group 6"/>
          <p:cNvGrpSpPr/>
          <p:nvPr/>
        </p:nvGrpSpPr>
        <p:grpSpPr>
          <a:xfrm>
            <a:off x="1211472" y="2858267"/>
            <a:ext cx="7102056" cy="3792070"/>
            <a:chOff x="1219200" y="3124200"/>
            <a:chExt cx="6858000" cy="3505200"/>
          </a:xfrm>
          <a:effectLst>
            <a:outerShdw blurRad="63500" sx="102000" sy="102000" algn="ctr" rotWithShape="0">
              <a:prstClr val="black">
                <a:alpha val="40000"/>
              </a:prstClr>
            </a:outerShdw>
          </a:effectLst>
        </p:grpSpPr>
        <p:pic>
          <p:nvPicPr>
            <p:cNvPr id="5" name="Picture 7"/>
            <p:cNvPicPr>
              <a:picLocks noChangeAspect="1" noChangeArrowheads="1"/>
            </p:cNvPicPr>
            <p:nvPr/>
          </p:nvPicPr>
          <p:blipFill>
            <a:blip r:embed="rId3" cstate="print"/>
            <a:srcRect/>
            <a:stretch>
              <a:fillRect/>
            </a:stretch>
          </p:blipFill>
          <p:spPr bwMode="auto">
            <a:xfrm>
              <a:off x="5486400" y="3124200"/>
              <a:ext cx="2590800" cy="350520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r="6667"/>
            <a:stretch>
              <a:fillRect/>
            </a:stretch>
          </p:blipFill>
          <p:spPr bwMode="auto">
            <a:xfrm>
              <a:off x="1219200" y="3124200"/>
              <a:ext cx="4267200" cy="350285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lum bright="-10000"/>
          </a:blip>
          <a:srcRect/>
          <a:stretch>
            <a:fillRect/>
          </a:stretch>
        </p:blipFill>
        <p:spPr bwMode="auto">
          <a:xfrm>
            <a:off x="228600" y="914400"/>
            <a:ext cx="878522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274638"/>
            <a:ext cx="7086600" cy="411162"/>
          </a:xfrm>
        </p:spPr>
        <p:txBody>
          <a:bodyPr/>
          <a:lstStyle/>
          <a:p>
            <a:pPr eaLnBrk="1" hangingPunct="1"/>
            <a:r>
              <a:rPr lang="en-US" sz="2800" b="1" smtClean="0">
                <a:solidFill>
                  <a:srgbClr val="0000FF"/>
                </a:solidFill>
              </a:rPr>
              <a:t>Morphological changes in cells</a:t>
            </a:r>
          </a:p>
        </p:txBody>
      </p:sp>
      <p:sp>
        <p:nvSpPr>
          <p:cNvPr id="43010" name="Content Placeholder 2"/>
          <p:cNvSpPr>
            <a:spLocks noGrp="1"/>
          </p:cNvSpPr>
          <p:nvPr>
            <p:ph idx="1"/>
          </p:nvPr>
        </p:nvSpPr>
        <p:spPr>
          <a:xfrm>
            <a:off x="228600" y="762000"/>
            <a:ext cx="8686800" cy="2743200"/>
          </a:xfrm>
        </p:spPr>
        <p:txBody>
          <a:bodyPr/>
          <a:lstStyle/>
          <a:p>
            <a:pPr eaLnBrk="1" hangingPunct="1">
              <a:lnSpc>
                <a:spcPct val="80000"/>
              </a:lnSpc>
            </a:pPr>
            <a:r>
              <a:rPr lang="en-US" sz="2000" b="1" smtClean="0"/>
              <a:t>Aside from grooves inducing the elongation of cells, geometric features (wells, pits, pillars) with dimensions in the nano range seem to effect the cell morphology, organization of the cytoskeleton and internal framework. </a:t>
            </a:r>
          </a:p>
          <a:p>
            <a:pPr eaLnBrk="1" hangingPunct="1">
              <a:lnSpc>
                <a:spcPct val="80000"/>
              </a:lnSpc>
            </a:pPr>
            <a:r>
              <a:rPr lang="en-US" sz="2000" b="1" smtClean="0"/>
              <a:t>In general, </a:t>
            </a:r>
            <a:r>
              <a:rPr lang="en-US" sz="2000" b="1" smtClean="0">
                <a:solidFill>
                  <a:srgbClr val="0000FF"/>
                </a:solidFill>
              </a:rPr>
              <a:t>significant increases in cell spreading and intricate shape changes</a:t>
            </a:r>
            <a:r>
              <a:rPr lang="en-US" sz="2000" b="1" smtClean="0"/>
              <a:t> are measured in cells on nanotopographies compared to cells cultured on planar controls.</a:t>
            </a:r>
          </a:p>
          <a:p>
            <a:pPr eaLnBrk="1" hangingPunct="1">
              <a:lnSpc>
                <a:spcPct val="80000"/>
              </a:lnSpc>
            </a:pPr>
            <a:r>
              <a:rPr lang="en-US" sz="2000" b="1" smtClean="0"/>
              <a:t>This behavior seems to be related to the fact that the cell membrane in contact with the nanostructured surface will </a:t>
            </a:r>
            <a:r>
              <a:rPr lang="en-US" sz="2000" b="1" smtClean="0">
                <a:solidFill>
                  <a:srgbClr val="0000FF"/>
                </a:solidFill>
              </a:rPr>
              <a:t>suffer tensile and relaxation mechanical forces</a:t>
            </a:r>
            <a:r>
              <a:rPr lang="en-US" sz="2000" b="1" smtClean="0"/>
              <a:t> that will rearrange its components, such as integrin complexes and thus signaling cell morphological changes. </a:t>
            </a:r>
          </a:p>
        </p:txBody>
      </p:sp>
      <p:grpSp>
        <p:nvGrpSpPr>
          <p:cNvPr id="10" name="Group 9"/>
          <p:cNvGrpSpPr/>
          <p:nvPr/>
        </p:nvGrpSpPr>
        <p:grpSpPr>
          <a:xfrm>
            <a:off x="1732118" y="3916330"/>
            <a:ext cx="5521013" cy="2631837"/>
            <a:chOff x="1600200" y="4267200"/>
            <a:chExt cx="5248275" cy="2209800"/>
          </a:xfrm>
          <a:effectLst>
            <a:outerShdw blurRad="63500" sx="102000" sy="102000" algn="ctr" rotWithShape="0">
              <a:prstClr val="black">
                <a:alpha val="40000"/>
              </a:prstClr>
            </a:outerShdw>
          </a:effectLst>
        </p:grpSpPr>
        <p:pic>
          <p:nvPicPr>
            <p:cNvPr id="49156" name="Picture 4"/>
            <p:cNvPicPr>
              <a:picLocks noChangeAspect="1" noChangeArrowheads="1"/>
            </p:cNvPicPr>
            <p:nvPr/>
          </p:nvPicPr>
          <p:blipFill>
            <a:blip r:embed="rId3" cstate="print"/>
            <a:srcRect l="28645" b="6452"/>
            <a:stretch>
              <a:fillRect/>
            </a:stretch>
          </p:blipFill>
          <p:spPr bwMode="auto">
            <a:xfrm>
              <a:off x="1600200" y="4267200"/>
              <a:ext cx="2657475" cy="2209800"/>
            </a:xfrm>
            <a:prstGeom prst="rect">
              <a:avLst/>
            </a:prstGeom>
            <a:noFill/>
            <a:ln w="9525">
              <a:noFill/>
              <a:miter lim="800000"/>
              <a:headEnd/>
              <a:tailEnd/>
            </a:ln>
          </p:spPr>
        </p:pic>
        <p:pic>
          <p:nvPicPr>
            <p:cNvPr id="49157" name="Picture 5"/>
            <p:cNvPicPr>
              <a:picLocks noChangeAspect="1" noChangeArrowheads="1"/>
            </p:cNvPicPr>
            <p:nvPr/>
          </p:nvPicPr>
          <p:blipFill>
            <a:blip r:embed="rId4" cstate="print"/>
            <a:srcRect/>
            <a:stretch>
              <a:fillRect/>
            </a:stretch>
          </p:blipFill>
          <p:spPr bwMode="auto">
            <a:xfrm>
              <a:off x="4191000" y="4267200"/>
              <a:ext cx="2657475" cy="2209800"/>
            </a:xfrm>
            <a:prstGeom prst="rect">
              <a:avLst/>
            </a:prstGeom>
            <a:noFill/>
            <a:ln w="9525">
              <a:noFill/>
              <a:miter lim="800000"/>
              <a:headEnd/>
              <a:tailEnd/>
            </a:ln>
          </p:spPr>
        </p:pic>
        <p:sp>
          <p:nvSpPr>
            <p:cNvPr id="8" name="TextBox 7"/>
            <p:cNvSpPr txBox="1"/>
            <p:nvPr/>
          </p:nvSpPr>
          <p:spPr>
            <a:xfrm>
              <a:off x="1651000" y="4356100"/>
              <a:ext cx="877741" cy="411480"/>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US" dirty="0">
                  <a:latin typeface="+mn-lt"/>
                  <a:cs typeface="+mn-cs"/>
                </a:rPr>
                <a:t>Control</a:t>
              </a:r>
            </a:p>
          </p:txBody>
        </p:sp>
        <p:sp>
          <p:nvSpPr>
            <p:cNvPr id="9" name="TextBox 8"/>
            <p:cNvSpPr txBox="1"/>
            <p:nvPr/>
          </p:nvSpPr>
          <p:spPr>
            <a:xfrm>
              <a:off x="4267200" y="4331732"/>
              <a:ext cx="688009" cy="411480"/>
            </a:xfrm>
            <a:prstGeom prst="rect">
              <a:avLst/>
            </a:prstGeom>
            <a:solidFill>
              <a:schemeClr val="bg1"/>
            </a:solidFill>
            <a:ln>
              <a:solidFill>
                <a:schemeClr val="tx1"/>
              </a:solidFill>
            </a:ln>
          </p:spPr>
          <p:txBody>
            <a:bodyPr>
              <a:spAutoFit/>
            </a:bodyPr>
            <a:lstStyle/>
            <a:p>
              <a:pPr fontAlgn="auto">
                <a:spcBef>
                  <a:spcPts val="0"/>
                </a:spcBef>
                <a:spcAft>
                  <a:spcPts val="0"/>
                </a:spcAft>
                <a:defRPr/>
              </a:pPr>
              <a:r>
                <a:rPr lang="en-US" dirty="0" err="1">
                  <a:latin typeface="+mn-lt"/>
                  <a:cs typeface="+mn-cs"/>
                </a:rPr>
                <a:t>Nano</a:t>
              </a:r>
              <a:endParaRPr lang="en-US" dirty="0">
                <a:latin typeface="+mn-lt"/>
                <a:cs typeface="+mn-cs"/>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600" y="228600"/>
            <a:ext cx="6781800" cy="411163"/>
          </a:xfrm>
        </p:spPr>
        <p:txBody>
          <a:bodyPr/>
          <a:lstStyle/>
          <a:p>
            <a:pPr eaLnBrk="1" hangingPunct="1"/>
            <a:r>
              <a:rPr lang="en-US" sz="2800" b="1" smtClean="0">
                <a:solidFill>
                  <a:srgbClr val="800000"/>
                </a:solidFill>
              </a:rPr>
              <a:t>Mechanotransduction</a:t>
            </a:r>
            <a:endParaRPr lang="en-US" sz="2800" smtClean="0">
              <a:solidFill>
                <a:srgbClr val="800000"/>
              </a:solidFill>
            </a:endParaRPr>
          </a:p>
        </p:txBody>
      </p:sp>
      <p:sp>
        <p:nvSpPr>
          <p:cNvPr id="44034" name="Content Placeholder 2"/>
          <p:cNvSpPr>
            <a:spLocks noGrp="1"/>
          </p:cNvSpPr>
          <p:nvPr>
            <p:ph idx="1"/>
          </p:nvPr>
        </p:nvSpPr>
        <p:spPr>
          <a:xfrm>
            <a:off x="320675" y="757238"/>
            <a:ext cx="4827588" cy="5872162"/>
          </a:xfrm>
          <a:solidFill>
            <a:srgbClr val="FFFF99"/>
          </a:solidFill>
        </p:spPr>
        <p:txBody>
          <a:bodyPr/>
          <a:lstStyle/>
          <a:p>
            <a:pPr eaLnBrk="1" hangingPunct="1">
              <a:lnSpc>
                <a:spcPct val="80000"/>
              </a:lnSpc>
              <a:spcBef>
                <a:spcPct val="10000"/>
              </a:spcBef>
            </a:pPr>
            <a:r>
              <a:rPr lang="en-US" sz="2000" b="1" smtClean="0"/>
              <a:t>Cells are exquisitely sensitive to forces of varying magnitudes, and </a:t>
            </a:r>
            <a:r>
              <a:rPr lang="en-US" sz="2000" b="1" smtClean="0">
                <a:solidFill>
                  <a:srgbClr val="0000FF"/>
                </a:solidFill>
              </a:rPr>
              <a:t>they convert mechanical stimuli into a chemical response</a:t>
            </a:r>
            <a:r>
              <a:rPr lang="en-US" sz="2000" b="1" smtClean="0"/>
              <a:t>.</a:t>
            </a:r>
          </a:p>
          <a:p>
            <a:pPr eaLnBrk="1" hangingPunct="1">
              <a:lnSpc>
                <a:spcPct val="80000"/>
              </a:lnSpc>
              <a:spcBef>
                <a:spcPct val="10000"/>
              </a:spcBef>
            </a:pPr>
            <a:r>
              <a:rPr lang="en-US" sz="2000" b="1" smtClean="0"/>
              <a:t>Integrin–cytoskeleton linkage is sensitive to force.</a:t>
            </a:r>
          </a:p>
          <a:p>
            <a:pPr lvl="1" eaLnBrk="1" hangingPunct="1">
              <a:lnSpc>
                <a:spcPct val="80000"/>
              </a:lnSpc>
              <a:spcBef>
                <a:spcPct val="10000"/>
              </a:spcBef>
            </a:pPr>
            <a:r>
              <a:rPr lang="en-US" sz="2000" b="1" smtClean="0"/>
              <a:t>Close-up of a focal adhesion showing the balance of external and internal forces (Fext and Fcell, respectively) in driving stress at a mechanosensor.</a:t>
            </a:r>
          </a:p>
          <a:p>
            <a:pPr lvl="1" eaLnBrk="1" hangingPunct="1">
              <a:lnSpc>
                <a:spcPct val="80000"/>
              </a:lnSpc>
              <a:spcBef>
                <a:spcPct val="10000"/>
              </a:spcBef>
            </a:pPr>
            <a:r>
              <a:rPr lang="en-US" sz="2000" b="1" smtClean="0"/>
              <a:t>Depicted are actin stress fibers (red) anchored into focal adhesions (multicolored array of proteins) that bind to the ECM (blue) through integrins (brown).</a:t>
            </a:r>
          </a:p>
          <a:p>
            <a:pPr eaLnBrk="1" hangingPunct="1">
              <a:lnSpc>
                <a:spcPct val="80000"/>
              </a:lnSpc>
              <a:spcBef>
                <a:spcPct val="10000"/>
              </a:spcBef>
            </a:pPr>
            <a:r>
              <a:rPr lang="en-US" sz="2000" b="1" smtClean="0"/>
              <a:t>This balance of forces provides the stress necessary for mechanical sensing.</a:t>
            </a:r>
          </a:p>
          <a:p>
            <a:pPr eaLnBrk="1" hangingPunct="1">
              <a:lnSpc>
                <a:spcPct val="80000"/>
              </a:lnSpc>
              <a:spcBef>
                <a:spcPct val="10000"/>
              </a:spcBef>
            </a:pPr>
            <a:r>
              <a:rPr lang="en-US" sz="2000" b="1" smtClean="0"/>
              <a:t>This triggers a cascade of reactions that alter the balance of anabolic / catabolic events within the cell.</a:t>
            </a:r>
          </a:p>
          <a:p>
            <a:pPr eaLnBrk="1" hangingPunct="1">
              <a:lnSpc>
                <a:spcPct val="80000"/>
              </a:lnSpc>
              <a:spcBef>
                <a:spcPct val="10000"/>
              </a:spcBef>
            </a:pPr>
            <a:r>
              <a:rPr lang="en-US" sz="2000" b="1" smtClean="0"/>
              <a:t>This is a major regulator in cell homeostasis and development.</a:t>
            </a:r>
          </a:p>
          <a:p>
            <a:pPr eaLnBrk="1" hangingPunct="1">
              <a:lnSpc>
                <a:spcPct val="80000"/>
              </a:lnSpc>
              <a:spcBef>
                <a:spcPct val="10000"/>
              </a:spcBef>
            </a:pPr>
            <a:endParaRPr lang="en-US" sz="2000" b="1" smtClean="0"/>
          </a:p>
        </p:txBody>
      </p:sp>
      <p:pic>
        <p:nvPicPr>
          <p:cNvPr id="43010" name="Picture 2"/>
          <p:cNvPicPr>
            <a:picLocks noChangeAspect="1" noChangeArrowheads="1"/>
          </p:cNvPicPr>
          <p:nvPr/>
        </p:nvPicPr>
        <p:blipFill>
          <a:blip r:embed="rId3"/>
          <a:srcRect/>
          <a:stretch>
            <a:fillRect/>
          </a:stretch>
        </p:blipFill>
        <p:spPr bwMode="auto">
          <a:xfrm>
            <a:off x="5334000" y="1298575"/>
            <a:ext cx="3679825" cy="27146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Picture 2"/>
          <p:cNvPicPr>
            <a:picLocks noChangeAspect="1" noChangeArrowheads="1"/>
          </p:cNvPicPr>
          <p:nvPr/>
        </p:nvPicPr>
        <p:blipFill>
          <a:blip r:embed="rId4"/>
          <a:srcRect/>
          <a:stretch>
            <a:fillRect/>
          </a:stretch>
        </p:blipFill>
        <p:spPr bwMode="auto">
          <a:xfrm>
            <a:off x="6161088" y="4243388"/>
            <a:ext cx="1866900" cy="2487612"/>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467600" cy="715963"/>
          </a:xfrm>
        </p:spPr>
        <p:txBody>
          <a:bodyPr>
            <a:normAutofit/>
          </a:bodyPr>
          <a:lstStyle/>
          <a:p>
            <a:pPr eaLnBrk="1" hangingPunct="1"/>
            <a:r>
              <a:rPr lang="en-US" sz="3200" b="1" smtClean="0">
                <a:solidFill>
                  <a:srgbClr val="0000FF"/>
                </a:solidFill>
              </a:rPr>
              <a:t>Mesenchymal stem cell differentiation</a:t>
            </a:r>
          </a:p>
        </p:txBody>
      </p:sp>
      <p:sp>
        <p:nvSpPr>
          <p:cNvPr id="3" name="Content Placeholder 2"/>
          <p:cNvSpPr>
            <a:spLocks noGrp="1"/>
          </p:cNvSpPr>
          <p:nvPr>
            <p:ph idx="1"/>
          </p:nvPr>
        </p:nvSpPr>
        <p:spPr>
          <a:xfrm>
            <a:off x="128588" y="1389063"/>
            <a:ext cx="4495800" cy="4525962"/>
          </a:xfrm>
        </p:spPr>
        <p:txBody>
          <a:bodyPr rtlCol="0">
            <a:normAutofit fontScale="92500" lnSpcReduction="10000"/>
          </a:bodyPr>
          <a:lstStyle/>
          <a:p>
            <a:pPr eaLnBrk="1" fontAlgn="auto" hangingPunct="1">
              <a:spcAft>
                <a:spcPts val="0"/>
              </a:spcAft>
              <a:buFont typeface="Arial" pitchFamily="34" charset="0"/>
              <a:buChar char="•"/>
              <a:defRPr/>
            </a:pPr>
            <a:r>
              <a:rPr lang="en-US" sz="2900" dirty="0" smtClean="0"/>
              <a:t>Isolated from bone marrow.</a:t>
            </a:r>
          </a:p>
          <a:p>
            <a:pPr eaLnBrk="1" fontAlgn="auto" hangingPunct="1">
              <a:spcAft>
                <a:spcPts val="0"/>
              </a:spcAft>
              <a:buFont typeface="Arial" pitchFamily="34" charset="0"/>
              <a:buChar char="•"/>
              <a:defRPr/>
            </a:pPr>
            <a:r>
              <a:rPr lang="en-US" sz="2900" dirty="0" smtClean="0"/>
              <a:t>Self-renewing multi-potential cells with the capacity to differentiate into many distinct cell types.</a:t>
            </a:r>
          </a:p>
          <a:p>
            <a:pPr lvl="1" eaLnBrk="1" fontAlgn="auto" hangingPunct="1">
              <a:spcAft>
                <a:spcPts val="0"/>
              </a:spcAft>
              <a:buFont typeface="Arial" pitchFamily="34" charset="0"/>
              <a:buChar char="–"/>
              <a:defRPr/>
            </a:pPr>
            <a:r>
              <a:rPr lang="en-US" sz="2300" dirty="0" err="1" smtClean="0"/>
              <a:t>Osteoblasts</a:t>
            </a:r>
            <a:r>
              <a:rPr lang="en-US" sz="2300" dirty="0" smtClean="0"/>
              <a:t> (Bone)</a:t>
            </a:r>
          </a:p>
          <a:p>
            <a:pPr lvl="1" eaLnBrk="1" fontAlgn="auto" hangingPunct="1">
              <a:spcAft>
                <a:spcPts val="0"/>
              </a:spcAft>
              <a:buFont typeface="Arial" pitchFamily="34" charset="0"/>
              <a:buChar char="–"/>
              <a:defRPr/>
            </a:pPr>
            <a:r>
              <a:rPr lang="en-US" sz="2300" dirty="0" err="1" smtClean="0"/>
              <a:t>Chondrocytes</a:t>
            </a:r>
            <a:r>
              <a:rPr lang="en-US" sz="2300" dirty="0" smtClean="0"/>
              <a:t> (Cartilage)</a:t>
            </a:r>
          </a:p>
          <a:p>
            <a:pPr lvl="1" eaLnBrk="1" fontAlgn="auto" hangingPunct="1">
              <a:spcAft>
                <a:spcPts val="0"/>
              </a:spcAft>
              <a:buFont typeface="Arial" pitchFamily="34" charset="0"/>
              <a:buChar char="–"/>
              <a:defRPr/>
            </a:pPr>
            <a:r>
              <a:rPr lang="en-US" sz="2300" dirty="0" err="1" smtClean="0"/>
              <a:t>Adipocytes</a:t>
            </a:r>
            <a:r>
              <a:rPr lang="en-US" sz="2300" dirty="0" smtClean="0"/>
              <a:t> (Fat)</a:t>
            </a:r>
          </a:p>
          <a:p>
            <a:pPr eaLnBrk="1" fontAlgn="auto" hangingPunct="1">
              <a:spcAft>
                <a:spcPts val="0"/>
              </a:spcAft>
              <a:buFont typeface="Arial" pitchFamily="34" charset="0"/>
              <a:buChar char="•"/>
              <a:defRPr/>
            </a:pPr>
            <a:r>
              <a:rPr lang="en-US" sz="2900" dirty="0" smtClean="0"/>
              <a:t>MSCs play an important role in treatment for trauma, disease, or aging.</a:t>
            </a:r>
          </a:p>
          <a:p>
            <a:pPr eaLnBrk="1" fontAlgn="auto" hangingPunct="1">
              <a:spcAft>
                <a:spcPts val="0"/>
              </a:spcAft>
              <a:buFont typeface="Arial" pitchFamily="34" charset="0"/>
              <a:buNone/>
              <a:defRPr/>
            </a:pPr>
            <a:endParaRPr lang="en-US" dirty="0"/>
          </a:p>
        </p:txBody>
      </p:sp>
      <p:pic>
        <p:nvPicPr>
          <p:cNvPr id="4" name="Picture 31"/>
          <p:cNvPicPr>
            <a:picLocks noChangeAspect="1" noChangeArrowheads="1"/>
          </p:cNvPicPr>
          <p:nvPr/>
        </p:nvPicPr>
        <p:blipFill>
          <a:blip r:embed="rId3">
            <a:lum bright="-10000"/>
          </a:blip>
          <a:srcRect l="8092" r="9685"/>
          <a:stretch>
            <a:fillRect/>
          </a:stretch>
        </p:blipFill>
        <p:spPr bwMode="auto">
          <a:xfrm>
            <a:off x="4725988" y="1524000"/>
            <a:ext cx="4221162" cy="4822825"/>
          </a:xfrm>
          <a:prstGeom prst="rect">
            <a:avLst/>
          </a:prstGeom>
          <a:noFill/>
          <a:ln w="9525">
            <a:noFill/>
            <a:miter lim="800000"/>
            <a:headEnd/>
            <a:tailEnd/>
          </a:ln>
          <a:effectLst>
            <a:outerShdw sx="102000" sy="102000" algn="ctr" rotWithShape="0">
              <a:srgbClr val="000000">
                <a:alpha val="39999"/>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144000" cy="1143000"/>
          </a:xfrm>
        </p:spPr>
        <p:txBody>
          <a:bodyPr rtlCol="0">
            <a:normAutofit/>
          </a:bodyPr>
          <a:lstStyle/>
          <a:p>
            <a:pPr algn="l" eaLnBrk="1" fontAlgn="auto" hangingPunct="1">
              <a:spcAft>
                <a:spcPts val="0"/>
              </a:spcAft>
              <a:defRPr/>
            </a:pPr>
            <a:r>
              <a:rPr lang="en-US" b="1" dirty="0" smtClean="0">
                <a:solidFill>
                  <a:srgbClr val="0000FF"/>
                </a:solidFill>
                <a:effectLst>
                  <a:outerShdw blurRad="38100" dist="38100" dir="2700000" algn="tl">
                    <a:srgbClr val="000000">
                      <a:alpha val="43137"/>
                    </a:srgbClr>
                  </a:outerShdw>
                </a:effectLst>
              </a:rPr>
              <a:t>Differentiation by topography only</a:t>
            </a:r>
            <a:endParaRPr lang="en-US"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52600"/>
            <a:ext cx="8686800" cy="4572000"/>
          </a:xfrm>
        </p:spPr>
        <p:txBody>
          <a:bodyPr rtlCol="0">
            <a:normAutofit/>
          </a:bodyPr>
          <a:lstStyle/>
          <a:p>
            <a:pPr algn="ctr" eaLnBrk="1" fontAlgn="auto" hangingPunct="1">
              <a:spcAft>
                <a:spcPts val="0"/>
              </a:spcAft>
              <a:buFont typeface="Wingdings 2" pitchFamily="18" charset="2"/>
              <a:buNone/>
              <a:defRPr/>
            </a:pPr>
            <a:r>
              <a:rPr lang="en-US" sz="2800" b="1" dirty="0" smtClean="0"/>
              <a:t>   “</a:t>
            </a:r>
            <a:r>
              <a:rPr lang="en-US" sz="2800" dirty="0" smtClean="0"/>
              <a:t>A key principle of bone tissue engineering is the development of scaffold materials that can stimulate stem cell differentiation in the </a:t>
            </a:r>
          </a:p>
          <a:p>
            <a:pPr algn="ctr" eaLnBrk="1" fontAlgn="auto" hangingPunct="1">
              <a:spcAft>
                <a:spcPts val="0"/>
              </a:spcAft>
              <a:buFont typeface="Wingdings 2" pitchFamily="18" charset="2"/>
              <a:buNone/>
              <a:defRPr/>
            </a:pPr>
            <a:r>
              <a:rPr lang="en-US" sz="2800" b="1" dirty="0" smtClean="0">
                <a:solidFill>
                  <a:srgbClr val="0000FF"/>
                </a:solidFill>
                <a:effectLst>
                  <a:outerShdw blurRad="38100" dist="38100" dir="2700000" algn="tl">
                    <a:srgbClr val="000000">
                      <a:alpha val="43137"/>
                    </a:srgbClr>
                  </a:outerShdw>
                </a:effectLst>
              </a:rPr>
              <a:t>absence of chemical treatment …</a:t>
            </a:r>
            <a:r>
              <a:rPr lang="en-US" sz="2800" dirty="0" smtClean="0"/>
              <a:t>”</a:t>
            </a:r>
          </a:p>
          <a:p>
            <a:pPr algn="ctr" eaLnBrk="1" fontAlgn="auto" hangingPunct="1">
              <a:spcAft>
                <a:spcPts val="0"/>
              </a:spcAft>
              <a:buFont typeface="Wingdings 2" pitchFamily="18" charset="2"/>
              <a:buNone/>
              <a:defRPr/>
            </a:pPr>
            <a:r>
              <a:rPr lang="en-US" sz="2800" b="1" i="1" dirty="0" smtClean="0"/>
              <a:t>- </a:t>
            </a:r>
            <a:r>
              <a:rPr lang="en-US" sz="2800" b="1" i="1" dirty="0" err="1" smtClean="0"/>
              <a:t>Dalby</a:t>
            </a:r>
            <a:endParaRPr lang="en-US" sz="28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304800"/>
            <a:ext cx="7086600" cy="381000"/>
          </a:xfrm>
        </p:spPr>
        <p:txBody>
          <a:bodyPr/>
          <a:lstStyle/>
          <a:p>
            <a:pPr eaLnBrk="1" hangingPunct="1"/>
            <a:r>
              <a:rPr lang="en-US" sz="2800" b="1" smtClean="0">
                <a:solidFill>
                  <a:srgbClr val="800000"/>
                </a:solidFill>
              </a:rPr>
              <a:t>Polymer nanoscale order vs. disorder</a:t>
            </a:r>
          </a:p>
        </p:txBody>
      </p:sp>
      <p:sp>
        <p:nvSpPr>
          <p:cNvPr id="3" name="Content Placeholder 2"/>
          <p:cNvSpPr>
            <a:spLocks noGrp="1"/>
          </p:cNvSpPr>
          <p:nvPr>
            <p:ph idx="1"/>
          </p:nvPr>
        </p:nvSpPr>
        <p:spPr>
          <a:xfrm>
            <a:off x="381000" y="838200"/>
            <a:ext cx="8229600" cy="2133600"/>
          </a:xfrm>
        </p:spPr>
        <p:txBody>
          <a:bodyPr>
            <a:normAutofit/>
          </a:bodyPr>
          <a:lstStyle/>
          <a:p>
            <a:pPr eaLnBrk="1" hangingPunct="1">
              <a:lnSpc>
                <a:spcPct val="80000"/>
              </a:lnSpc>
              <a:defRPr/>
            </a:pPr>
            <a:r>
              <a:rPr lang="en-US" sz="2000" b="1" smtClean="0"/>
              <a:t>Defined e-beam lithography approach using polymethylmethacrylate (PMMA) .</a:t>
            </a:r>
          </a:p>
          <a:p>
            <a:pPr lvl="1" eaLnBrk="1" hangingPunct="1">
              <a:lnSpc>
                <a:spcPct val="80000"/>
              </a:lnSpc>
              <a:defRPr/>
            </a:pPr>
            <a:r>
              <a:rPr lang="en-US" sz="2000" b="1" smtClean="0"/>
              <a:t>120-nm-diameter, 100-nm-deep nanopits</a:t>
            </a:r>
            <a:endParaRPr lang="en-US" sz="2000" b="1" baseline="-25000" smtClean="0"/>
          </a:p>
          <a:p>
            <a:pPr eaLnBrk="1" hangingPunct="1">
              <a:lnSpc>
                <a:spcPct val="80000"/>
              </a:lnSpc>
              <a:defRPr/>
            </a:pPr>
            <a:r>
              <a:rPr lang="en-US" sz="2000" b="1" smtClean="0"/>
              <a:t>Demonstrated the use of nanoscale disorder to stimulate mesenchymal stem cells to produce bone mineral in vitro.</a:t>
            </a:r>
          </a:p>
          <a:p>
            <a:pPr eaLnBrk="1" hangingPunct="1">
              <a:lnSpc>
                <a:spcPct val="80000"/>
              </a:lnSpc>
              <a:defRPr/>
            </a:pPr>
            <a:r>
              <a:rPr lang="en-US" sz="2000" b="1" smtClean="0"/>
              <a:t>Claimed that the </a:t>
            </a:r>
            <a:r>
              <a:rPr lang="en-US" sz="2000" b="1" smtClean="0">
                <a:solidFill>
                  <a:srgbClr val="0000FF"/>
                </a:solidFill>
                <a:effectLst>
                  <a:outerShdw blurRad="38100" dist="38100" dir="2700000" algn="tl">
                    <a:srgbClr val="C0C0C0"/>
                  </a:outerShdw>
                </a:effectLst>
              </a:rPr>
              <a:t>focal adhesion complexes </a:t>
            </a:r>
            <a:r>
              <a:rPr lang="en-US" sz="2000" b="1" smtClean="0"/>
              <a:t>determined by the nanostructure effected the differentiation pathways.</a:t>
            </a:r>
          </a:p>
          <a:p>
            <a:pPr eaLnBrk="1" hangingPunct="1">
              <a:lnSpc>
                <a:spcPct val="80000"/>
              </a:lnSpc>
              <a:defRPr/>
            </a:pPr>
            <a:endParaRPr lang="en-US" sz="2000" b="1" smtClean="0"/>
          </a:p>
          <a:p>
            <a:pPr eaLnBrk="1" hangingPunct="1">
              <a:lnSpc>
                <a:spcPct val="80000"/>
              </a:lnSpc>
              <a:defRPr/>
            </a:pPr>
            <a:endParaRPr lang="en-US" sz="2000" b="1" smtClean="0"/>
          </a:p>
        </p:txBody>
      </p:sp>
      <p:sp>
        <p:nvSpPr>
          <p:cNvPr id="48131" name="TextBox 3"/>
          <p:cNvSpPr txBox="1">
            <a:spLocks noChangeArrowheads="1"/>
          </p:cNvSpPr>
          <p:nvPr/>
        </p:nvSpPr>
        <p:spPr bwMode="auto">
          <a:xfrm>
            <a:off x="4114800" y="3200400"/>
            <a:ext cx="4248150" cy="396875"/>
          </a:xfrm>
          <a:prstGeom prst="rect">
            <a:avLst/>
          </a:prstGeom>
          <a:noFill/>
          <a:ln w="9525">
            <a:noFill/>
            <a:miter lim="800000"/>
            <a:headEnd/>
            <a:tailEnd/>
          </a:ln>
        </p:spPr>
        <p:txBody>
          <a:bodyPr wrap="none">
            <a:spAutoFit/>
          </a:bodyPr>
          <a:lstStyle/>
          <a:p>
            <a:r>
              <a:rPr lang="en-US" sz="2000" b="1">
                <a:solidFill>
                  <a:srgbClr val="0000FF"/>
                </a:solidFill>
                <a:latin typeface="Calibri" pitchFamily="34" charset="0"/>
                <a:ea typeface="굴림" pitchFamily="34" charset="-127"/>
                <a:cs typeface="Times New Roman" pitchFamily="18" charset="0"/>
              </a:rPr>
              <a:t>Increased Osteogenic Gene Expression</a:t>
            </a:r>
          </a:p>
        </p:txBody>
      </p:sp>
      <p:sp>
        <p:nvSpPr>
          <p:cNvPr id="48132" name="TextBox 31"/>
          <p:cNvSpPr txBox="1">
            <a:spLocks noChangeArrowheads="1"/>
          </p:cNvSpPr>
          <p:nvPr/>
        </p:nvSpPr>
        <p:spPr bwMode="auto">
          <a:xfrm>
            <a:off x="3276600" y="6172200"/>
            <a:ext cx="1901825" cy="366713"/>
          </a:xfrm>
          <a:prstGeom prst="rect">
            <a:avLst/>
          </a:prstGeom>
          <a:noFill/>
          <a:ln w="9525">
            <a:noFill/>
            <a:miter lim="800000"/>
            <a:headEnd/>
            <a:tailEnd/>
          </a:ln>
        </p:spPr>
        <p:txBody>
          <a:bodyPr wrap="none">
            <a:spAutoFit/>
          </a:bodyPr>
          <a:lstStyle/>
          <a:p>
            <a:r>
              <a:rPr lang="en-US" b="1">
                <a:solidFill>
                  <a:srgbClr val="0000FF"/>
                </a:solidFill>
                <a:latin typeface="Calibri" pitchFamily="34" charset="0"/>
                <a:cs typeface="Times New Roman" pitchFamily="18" charset="0"/>
              </a:rPr>
              <a:t>Osteocalcin (OCN)</a:t>
            </a:r>
          </a:p>
        </p:txBody>
      </p:sp>
      <p:sp>
        <p:nvSpPr>
          <p:cNvPr id="48133" name="TextBox 32"/>
          <p:cNvSpPr txBox="1">
            <a:spLocks noChangeArrowheads="1"/>
          </p:cNvSpPr>
          <p:nvPr/>
        </p:nvSpPr>
        <p:spPr bwMode="auto">
          <a:xfrm>
            <a:off x="5715000" y="6172200"/>
            <a:ext cx="2816225" cy="366713"/>
          </a:xfrm>
          <a:prstGeom prst="rect">
            <a:avLst/>
          </a:prstGeom>
          <a:noFill/>
          <a:ln w="9525">
            <a:noFill/>
            <a:miter lim="800000"/>
            <a:headEnd/>
            <a:tailEnd/>
          </a:ln>
        </p:spPr>
        <p:txBody>
          <a:bodyPr wrap="none">
            <a:spAutoFit/>
          </a:bodyPr>
          <a:lstStyle/>
          <a:p>
            <a:r>
              <a:rPr lang="en-US" b="1">
                <a:solidFill>
                  <a:srgbClr val="0000FF"/>
                </a:solidFill>
                <a:latin typeface="Calibri" pitchFamily="34" charset="0"/>
                <a:cs typeface="Times New Roman" pitchFamily="18" charset="0"/>
              </a:rPr>
              <a:t>Alkaline Phosphatase  (ALP)</a:t>
            </a:r>
          </a:p>
        </p:txBody>
      </p:sp>
      <p:grpSp>
        <p:nvGrpSpPr>
          <p:cNvPr id="48134" name="Group 16"/>
          <p:cNvGrpSpPr>
            <a:grpSpLocks/>
          </p:cNvGrpSpPr>
          <p:nvPr/>
        </p:nvGrpSpPr>
        <p:grpSpPr bwMode="auto">
          <a:xfrm>
            <a:off x="685800" y="3581400"/>
            <a:ext cx="7772400" cy="2476500"/>
            <a:chOff x="533400" y="3429000"/>
            <a:chExt cx="8229600" cy="2780117"/>
          </a:xfrm>
        </p:grpSpPr>
        <p:pic>
          <p:nvPicPr>
            <p:cNvPr id="8" name="Picture 2"/>
            <p:cNvPicPr>
              <a:picLocks noChangeAspect="1" noChangeArrowheads="1"/>
            </p:cNvPicPr>
            <p:nvPr/>
          </p:nvPicPr>
          <p:blipFill>
            <a:blip r:embed="rId3"/>
            <a:srcRect/>
            <a:stretch>
              <a:fillRect/>
            </a:stretch>
          </p:blipFill>
          <p:spPr bwMode="auto">
            <a:xfrm>
              <a:off x="533400" y="3429000"/>
              <a:ext cx="8229600" cy="137936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2"/>
            <p:cNvPicPr>
              <a:picLocks noChangeAspect="1" noChangeArrowheads="1"/>
            </p:cNvPicPr>
            <p:nvPr/>
          </p:nvPicPr>
          <p:blipFill>
            <a:blip r:embed="rId4"/>
            <a:stretch>
              <a:fillRect/>
            </a:stretch>
          </p:blipFill>
          <p:spPr>
            <a:xfrm>
              <a:off x="3276600" y="4801237"/>
              <a:ext cx="4724961" cy="1407880"/>
            </a:xfrm>
            <a:prstGeom prst="rect">
              <a:avLst/>
            </a:prstGeom>
            <a:noFill/>
            <a:effectLst>
              <a:outerShdw blurRad="50800" dist="38100" dir="2700000" algn="tl" rotWithShape="0">
                <a:prstClr val="black">
                  <a:alpha val="40000"/>
                </a:prstClr>
              </a:outerShdw>
            </a:effectLst>
          </p:spPr>
        </p:pic>
        <p:sp>
          <p:nvSpPr>
            <p:cNvPr id="10" name="Rectangle 9"/>
            <p:cNvSpPr/>
            <p:nvPr/>
          </p:nvSpPr>
          <p:spPr>
            <a:xfrm>
              <a:off x="4876800" y="3505632"/>
              <a:ext cx="1600200" cy="1142342"/>
            </a:xfrm>
            <a:prstGeom prst="rect">
              <a:avLst/>
            </a:prstGeom>
            <a:noFill/>
            <a:ln w="57150" cap="flat">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accent2"/>
                </a:solidFill>
              </a:endParaRPr>
            </a:p>
          </p:txBody>
        </p:sp>
        <p:cxnSp>
          <p:nvCxnSpPr>
            <p:cNvPr id="11" name="Straight Connector 10"/>
            <p:cNvCxnSpPr/>
            <p:nvPr/>
          </p:nvCxnSpPr>
          <p:spPr>
            <a:xfrm flipV="1">
              <a:off x="3809440" y="4647974"/>
              <a:ext cx="1067360" cy="228112"/>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77000" y="4647974"/>
              <a:ext cx="1218640" cy="304744"/>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05200" y="4952719"/>
              <a:ext cx="4343400" cy="1218974"/>
            </a:xfrm>
            <a:prstGeom prst="rect">
              <a:avLst/>
            </a:prstGeom>
            <a:noFill/>
            <a:ln w="57150" cap="flat">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accent2"/>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838200"/>
            <a:ext cx="8229600" cy="533400"/>
          </a:xfrm>
        </p:spPr>
        <p:txBody>
          <a:bodyPr/>
          <a:lstStyle/>
          <a:p>
            <a:pPr eaLnBrk="1" hangingPunct="1"/>
            <a:r>
              <a:rPr lang="en-US" sz="3600" b="1" smtClean="0">
                <a:solidFill>
                  <a:schemeClr val="folHlink"/>
                </a:solidFill>
              </a:rPr>
              <a:t>Primary cell elements</a:t>
            </a:r>
          </a:p>
        </p:txBody>
      </p:sp>
      <p:sp>
        <p:nvSpPr>
          <p:cNvPr id="3" name="Content Placeholder 2"/>
          <p:cNvSpPr>
            <a:spLocks noGrp="1"/>
          </p:cNvSpPr>
          <p:nvPr>
            <p:ph idx="1"/>
          </p:nvPr>
        </p:nvSpPr>
        <p:spPr/>
        <p:txBody>
          <a:bodyPr>
            <a:normAutofit/>
          </a:bodyPr>
          <a:lstStyle/>
          <a:p>
            <a:pPr eaLnBrk="1" hangingPunct="1">
              <a:lnSpc>
                <a:spcPct val="80000"/>
              </a:lnSpc>
            </a:pPr>
            <a:r>
              <a:rPr lang="en-US" sz="2400" b="1" smtClean="0">
                <a:solidFill>
                  <a:srgbClr val="0000FF"/>
                </a:solidFill>
              </a:rPr>
              <a:t>Nucleus (“Mayor of the City”) </a:t>
            </a:r>
            <a:r>
              <a:rPr lang="en-US" sz="2400" b="1" smtClean="0"/>
              <a:t>- This is often referred to as the </a:t>
            </a:r>
            <a:r>
              <a:rPr lang="en-US" sz="2400" b="1" smtClean="0">
                <a:solidFill>
                  <a:srgbClr val="0000FF"/>
                </a:solidFill>
              </a:rPr>
              <a:t>'brain'</a:t>
            </a:r>
            <a:r>
              <a:rPr lang="en-US" sz="2400" b="1" smtClean="0"/>
              <a:t> of the cell. The function of the nucleus is to control all other activities that are carried on within the cell.</a:t>
            </a:r>
          </a:p>
          <a:p>
            <a:pPr eaLnBrk="1" hangingPunct="1">
              <a:lnSpc>
                <a:spcPct val="80000"/>
              </a:lnSpc>
            </a:pPr>
            <a:r>
              <a:rPr lang="en-US" sz="2400" b="1" smtClean="0">
                <a:solidFill>
                  <a:srgbClr val="0000FF"/>
                </a:solidFill>
              </a:rPr>
              <a:t>Cytoskeleton (“Steel Girders/Supports”)</a:t>
            </a:r>
            <a:r>
              <a:rPr lang="en-US" sz="2400" b="1" smtClean="0"/>
              <a:t> - makes up the internal framework, like the steel girders that are the framework for buildings in a city that gives each cell its distinctive shape and high level of organization. It is important for cell movement and cell division.</a:t>
            </a:r>
          </a:p>
          <a:p>
            <a:pPr eaLnBrk="1" hangingPunct="1">
              <a:lnSpc>
                <a:spcPct val="80000"/>
              </a:lnSpc>
            </a:pPr>
            <a:r>
              <a:rPr lang="en-US" sz="2400" b="1" smtClean="0">
                <a:solidFill>
                  <a:srgbClr val="0000FF"/>
                </a:solidFill>
              </a:rPr>
              <a:t>Cell Membrane (“City Border”)</a:t>
            </a:r>
            <a:r>
              <a:rPr lang="en-US" sz="2400" b="1" smtClean="0"/>
              <a:t> - Like a city perimeter, cell membranes surround the cell and have the ability to regulate entrance and exit of substances, thereby maintaining internal balance. These membranes also protect the inner cell from outside forces.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88" y="147638"/>
            <a:ext cx="5867400" cy="381000"/>
          </a:xfrm>
        </p:spPr>
        <p:txBody>
          <a:bodyPr>
            <a:normAutofit/>
          </a:bodyPr>
          <a:lstStyle/>
          <a:p>
            <a:pPr eaLnBrk="1" hangingPunct="1"/>
            <a:r>
              <a:rPr lang="en-US" sz="2800" b="1" u="sng" smtClean="0">
                <a:solidFill>
                  <a:srgbClr val="800000"/>
                </a:solidFill>
              </a:rPr>
              <a:t>Cells sense the surface</a:t>
            </a:r>
          </a:p>
        </p:txBody>
      </p:sp>
      <p:sp>
        <p:nvSpPr>
          <p:cNvPr id="3" name="Content Placeholder 2"/>
          <p:cNvSpPr>
            <a:spLocks noGrp="1"/>
          </p:cNvSpPr>
          <p:nvPr>
            <p:ph idx="1"/>
          </p:nvPr>
        </p:nvSpPr>
        <p:spPr>
          <a:xfrm>
            <a:off x="152400" y="685800"/>
            <a:ext cx="8763000" cy="2971800"/>
          </a:xfrm>
        </p:spPr>
        <p:txBody>
          <a:bodyPr>
            <a:normAutofit/>
          </a:bodyPr>
          <a:lstStyle/>
          <a:p>
            <a:pPr eaLnBrk="1" hangingPunct="1">
              <a:lnSpc>
                <a:spcPct val="80000"/>
              </a:lnSpc>
              <a:spcBef>
                <a:spcPct val="0"/>
              </a:spcBef>
            </a:pPr>
            <a:r>
              <a:rPr lang="en-US" sz="2000" b="1" smtClean="0">
                <a:solidFill>
                  <a:srgbClr val="0000FF"/>
                </a:solidFill>
                <a:effectLst>
                  <a:outerShdw blurRad="38100" dist="38100" dir="2700000" algn="tl">
                    <a:srgbClr val="C0C0C0"/>
                  </a:outerShdw>
                </a:effectLst>
                <a:latin typeface="Arial" charset="0"/>
              </a:rPr>
              <a:t>Cells are responding to the nanotopography even in a such a small range of dimensions or disorder…</a:t>
            </a:r>
          </a:p>
          <a:p>
            <a:pPr eaLnBrk="1" hangingPunct="1">
              <a:lnSpc>
                <a:spcPct val="80000"/>
              </a:lnSpc>
              <a:spcBef>
                <a:spcPct val="0"/>
              </a:spcBef>
            </a:pPr>
            <a:r>
              <a:rPr lang="en-US" sz="2000" b="1" smtClean="0">
                <a:latin typeface="Arial" charset="0"/>
              </a:rPr>
              <a:t>Protein adhesion (fibronectin and albumin) are affected by the surface features.</a:t>
            </a:r>
          </a:p>
          <a:p>
            <a:pPr eaLnBrk="1" hangingPunct="1">
              <a:lnSpc>
                <a:spcPct val="80000"/>
              </a:lnSpc>
              <a:spcBef>
                <a:spcPct val="0"/>
              </a:spcBef>
            </a:pPr>
            <a:r>
              <a:rPr lang="en-US" sz="2000" b="1" smtClean="0">
                <a:latin typeface="Arial" charset="0"/>
              </a:rPr>
              <a:t>Changes in adhesion formation:</a:t>
            </a:r>
          </a:p>
          <a:p>
            <a:pPr lvl="1" eaLnBrk="1" hangingPunct="1">
              <a:lnSpc>
                <a:spcPct val="80000"/>
              </a:lnSpc>
              <a:spcBef>
                <a:spcPct val="0"/>
              </a:spcBef>
            </a:pPr>
            <a:r>
              <a:rPr lang="en-US" sz="2000" b="1" smtClean="0">
                <a:latin typeface="Arial" charset="0"/>
              </a:rPr>
              <a:t>Impose morphological changes on cells.</a:t>
            </a:r>
          </a:p>
          <a:p>
            <a:pPr lvl="1" eaLnBrk="1" hangingPunct="1">
              <a:lnSpc>
                <a:spcPct val="80000"/>
              </a:lnSpc>
              <a:spcBef>
                <a:spcPct val="0"/>
              </a:spcBef>
            </a:pPr>
            <a:r>
              <a:rPr lang="en-US" sz="2000" b="1" smtClean="0">
                <a:latin typeface="Arial" charset="0"/>
              </a:rPr>
              <a:t>Impacts on cytoskeletal tension.</a:t>
            </a:r>
          </a:p>
          <a:p>
            <a:pPr lvl="1" eaLnBrk="1" hangingPunct="1">
              <a:lnSpc>
                <a:spcPct val="80000"/>
              </a:lnSpc>
              <a:spcBef>
                <a:spcPct val="0"/>
              </a:spcBef>
            </a:pPr>
            <a:r>
              <a:rPr lang="en-US" sz="2000" b="1" smtClean="0">
                <a:latin typeface="Arial" charset="0"/>
              </a:rPr>
              <a:t>Affects indirect </a:t>
            </a:r>
            <a:r>
              <a:rPr lang="en-US" sz="2000" b="1" smtClean="0">
                <a:solidFill>
                  <a:srgbClr val="0000FF"/>
                </a:solidFill>
                <a:effectLst>
                  <a:outerShdw blurRad="38100" dist="38100" dir="2700000" algn="tl">
                    <a:srgbClr val="C0C0C0"/>
                  </a:outerShdw>
                </a:effectLst>
                <a:latin typeface="Arial" charset="0"/>
              </a:rPr>
              <a:t>mechanotransductive pathways</a:t>
            </a:r>
            <a:r>
              <a:rPr lang="en-US" sz="2000" b="1" smtClean="0">
                <a:latin typeface="Arial" charset="0"/>
              </a:rPr>
              <a:t>.</a:t>
            </a:r>
          </a:p>
          <a:p>
            <a:pPr eaLnBrk="1" hangingPunct="1">
              <a:lnSpc>
                <a:spcPct val="80000"/>
              </a:lnSpc>
              <a:spcBef>
                <a:spcPct val="0"/>
              </a:spcBef>
            </a:pPr>
            <a:r>
              <a:rPr lang="en-US" sz="2000" b="1" smtClean="0">
                <a:latin typeface="Arial" charset="0"/>
              </a:rPr>
              <a:t>Surface nanotopography directly induces pronounced changes to cell shape, and consequently gene expression, which can potentially mediate differentiation of stem cells into various cell types. </a:t>
            </a:r>
          </a:p>
        </p:txBody>
      </p:sp>
      <p:grpSp>
        <p:nvGrpSpPr>
          <p:cNvPr id="4" name="Group 4"/>
          <p:cNvGrpSpPr/>
          <p:nvPr/>
        </p:nvGrpSpPr>
        <p:grpSpPr>
          <a:xfrm>
            <a:off x="1218871" y="4053395"/>
            <a:ext cx="6291818" cy="2352872"/>
            <a:chOff x="2057400" y="4800600"/>
            <a:chExt cx="6400800" cy="1766888"/>
          </a:xfrm>
          <a:effectLst>
            <a:outerShdw blurRad="63500" sx="102000" sy="102000" algn="ctr" rotWithShape="0">
              <a:prstClr val="black">
                <a:alpha val="40000"/>
              </a:prstClr>
            </a:outerShdw>
          </a:effectLst>
        </p:grpSpPr>
        <p:pic>
          <p:nvPicPr>
            <p:cNvPr id="6" name="Picture 4"/>
            <p:cNvPicPr>
              <a:picLocks noChangeAspect="1" noChangeArrowheads="1"/>
            </p:cNvPicPr>
            <p:nvPr/>
          </p:nvPicPr>
          <p:blipFill>
            <a:blip r:embed="rId3" cstate="print"/>
            <a:srcRect/>
            <a:stretch>
              <a:fillRect/>
            </a:stretch>
          </p:blipFill>
          <p:spPr bwMode="auto">
            <a:xfrm>
              <a:off x="2819400" y="4800600"/>
              <a:ext cx="5638800" cy="1766888"/>
            </a:xfrm>
            <a:prstGeom prst="rect">
              <a:avLst/>
            </a:prstGeom>
            <a:noFill/>
            <a:ln w="9525">
              <a:noFill/>
              <a:miter lim="800000"/>
              <a:headEnd/>
              <a:tailEnd/>
            </a:ln>
          </p:spPr>
        </p:pic>
        <p:sp>
          <p:nvSpPr>
            <p:cNvPr id="7" name="TextBox 6"/>
            <p:cNvSpPr txBox="1"/>
            <p:nvPr/>
          </p:nvSpPr>
          <p:spPr>
            <a:xfrm>
              <a:off x="3657600" y="5410200"/>
              <a:ext cx="1557338" cy="338138"/>
            </a:xfrm>
            <a:prstGeom prst="rect">
              <a:avLst/>
            </a:prstGeom>
            <a:noFill/>
          </p:spPr>
          <p:txBody>
            <a:bodyPr wrap="none">
              <a:spAutoFit/>
            </a:bodyPr>
            <a:lstStyle/>
            <a:p>
              <a:pPr fontAlgn="auto">
                <a:spcBef>
                  <a:spcPts val="0"/>
                </a:spcBef>
                <a:spcAft>
                  <a:spcPts val="0"/>
                </a:spcAft>
                <a:defRPr/>
              </a:pPr>
              <a:r>
                <a:rPr lang="en-US" sz="1600" b="1" dirty="0">
                  <a:solidFill>
                    <a:srgbClr val="FF0000"/>
                  </a:solidFill>
                  <a:latin typeface="+mj-lt"/>
                  <a:cs typeface="+mn-cs"/>
                </a:rPr>
                <a:t>Stress fibers </a:t>
              </a:r>
            </a:p>
          </p:txBody>
        </p:sp>
        <p:sp>
          <p:nvSpPr>
            <p:cNvPr id="8" name="Curved Down Arrow 7"/>
            <p:cNvSpPr/>
            <p:nvPr/>
          </p:nvSpPr>
          <p:spPr>
            <a:xfrm rot="19367024">
              <a:off x="3006725" y="4922838"/>
              <a:ext cx="1911350" cy="508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TextBox 8"/>
            <p:cNvSpPr txBox="1"/>
            <p:nvPr/>
          </p:nvSpPr>
          <p:spPr>
            <a:xfrm>
              <a:off x="2057400" y="4800600"/>
              <a:ext cx="1905000" cy="338138"/>
            </a:xfrm>
            <a:prstGeom prst="rect">
              <a:avLst/>
            </a:prstGeom>
            <a:noFill/>
          </p:spPr>
          <p:txBody>
            <a:bodyPr>
              <a:spAutoFit/>
            </a:bodyPr>
            <a:lstStyle/>
            <a:p>
              <a:pPr fontAlgn="auto">
                <a:spcBef>
                  <a:spcPts val="0"/>
                </a:spcBef>
                <a:spcAft>
                  <a:spcPts val="0"/>
                </a:spcAft>
                <a:defRPr/>
              </a:pPr>
              <a:r>
                <a:rPr lang="en-US" sz="1600" b="1" dirty="0">
                  <a:solidFill>
                    <a:srgbClr val="FF0000"/>
                  </a:solidFill>
                  <a:latin typeface="+mj-lt"/>
                  <a:cs typeface="+mn-cs"/>
                </a:rPr>
                <a:t>Cell Signaling</a:t>
              </a:r>
            </a:p>
          </p:txBody>
        </p:sp>
        <p:sp>
          <p:nvSpPr>
            <p:cNvPr id="10" name="Up-Down Arrow 9"/>
            <p:cNvSpPr/>
            <p:nvPr/>
          </p:nvSpPr>
          <p:spPr>
            <a:xfrm rot="1105889">
              <a:off x="5102225" y="5037138"/>
              <a:ext cx="317500" cy="94456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65125" y="274638"/>
            <a:ext cx="5426075" cy="411162"/>
          </a:xfrm>
        </p:spPr>
        <p:txBody>
          <a:bodyPr/>
          <a:lstStyle/>
          <a:p>
            <a:pPr eaLnBrk="1" hangingPunct="1"/>
            <a:r>
              <a:rPr lang="en-US" sz="2800" b="1" smtClean="0">
                <a:solidFill>
                  <a:srgbClr val="0000FF"/>
                </a:solidFill>
              </a:rPr>
              <a:t> Ceramic nanopores/nanotubes</a:t>
            </a:r>
          </a:p>
        </p:txBody>
      </p:sp>
      <p:sp>
        <p:nvSpPr>
          <p:cNvPr id="51202" name="Content Placeholder 2"/>
          <p:cNvSpPr>
            <a:spLocks noGrp="1"/>
          </p:cNvSpPr>
          <p:nvPr>
            <p:ph idx="1"/>
          </p:nvPr>
        </p:nvSpPr>
        <p:spPr>
          <a:xfrm>
            <a:off x="457200" y="838200"/>
            <a:ext cx="5257800" cy="2438400"/>
          </a:xfrm>
        </p:spPr>
        <p:txBody>
          <a:bodyPr/>
          <a:lstStyle/>
          <a:p>
            <a:pPr eaLnBrk="1" hangingPunct="1">
              <a:lnSpc>
                <a:spcPct val="80000"/>
              </a:lnSpc>
              <a:spcBef>
                <a:spcPct val="0"/>
              </a:spcBef>
            </a:pPr>
            <a:r>
              <a:rPr lang="en-US" sz="2400" b="1" smtClean="0"/>
              <a:t>Electrochemical anodization</a:t>
            </a:r>
          </a:p>
          <a:p>
            <a:pPr lvl="1" eaLnBrk="1" hangingPunct="1">
              <a:lnSpc>
                <a:spcPct val="80000"/>
              </a:lnSpc>
              <a:spcBef>
                <a:spcPct val="0"/>
              </a:spcBef>
            </a:pPr>
            <a:r>
              <a:rPr lang="en-US" sz="2400" b="1" smtClean="0"/>
              <a:t>Anodic Aluminum Oxide (AAO)</a:t>
            </a:r>
          </a:p>
          <a:p>
            <a:pPr lvl="1" eaLnBrk="1" hangingPunct="1">
              <a:lnSpc>
                <a:spcPct val="80000"/>
              </a:lnSpc>
              <a:spcBef>
                <a:spcPct val="0"/>
              </a:spcBef>
            </a:pPr>
            <a:r>
              <a:rPr lang="en-US" sz="2400" b="1" smtClean="0"/>
              <a:t>TiO</a:t>
            </a:r>
            <a:r>
              <a:rPr lang="en-US" sz="2400" b="1" baseline="-25000" smtClean="0"/>
              <a:t>2</a:t>
            </a:r>
            <a:r>
              <a:rPr lang="en-US" sz="2400" b="1" smtClean="0"/>
              <a:t> Nanotubes</a:t>
            </a:r>
          </a:p>
          <a:p>
            <a:pPr eaLnBrk="1" hangingPunct="1">
              <a:lnSpc>
                <a:spcPct val="80000"/>
              </a:lnSpc>
              <a:spcBef>
                <a:spcPct val="0"/>
              </a:spcBef>
            </a:pPr>
            <a:r>
              <a:rPr lang="en-US" sz="2400" b="1" smtClean="0"/>
              <a:t>Controllable features</a:t>
            </a:r>
          </a:p>
          <a:p>
            <a:pPr lvl="1" eaLnBrk="1" hangingPunct="1">
              <a:lnSpc>
                <a:spcPct val="80000"/>
              </a:lnSpc>
              <a:spcBef>
                <a:spcPct val="0"/>
              </a:spcBef>
            </a:pPr>
            <a:r>
              <a:rPr lang="en-US" sz="2400" b="1" smtClean="0"/>
              <a:t>Film thickness</a:t>
            </a:r>
          </a:p>
          <a:p>
            <a:pPr lvl="1" eaLnBrk="1" hangingPunct="1">
              <a:lnSpc>
                <a:spcPct val="80000"/>
              </a:lnSpc>
              <a:spcBef>
                <a:spcPct val="0"/>
              </a:spcBef>
            </a:pPr>
            <a:r>
              <a:rPr lang="en-US" sz="2400" b="1" smtClean="0"/>
              <a:t>Pore size/diameter</a:t>
            </a:r>
          </a:p>
          <a:p>
            <a:pPr lvl="1" eaLnBrk="1" hangingPunct="1">
              <a:lnSpc>
                <a:spcPct val="80000"/>
              </a:lnSpc>
              <a:spcBef>
                <a:spcPct val="0"/>
              </a:spcBef>
            </a:pPr>
            <a:r>
              <a:rPr lang="en-US" sz="2400" b="1" smtClean="0"/>
              <a:t>Wall thickness</a:t>
            </a:r>
          </a:p>
          <a:p>
            <a:pPr lvl="1" eaLnBrk="1" hangingPunct="1">
              <a:lnSpc>
                <a:spcPct val="80000"/>
              </a:lnSpc>
              <a:spcBef>
                <a:spcPct val="0"/>
              </a:spcBef>
            </a:pPr>
            <a:r>
              <a:rPr lang="en-US" sz="2400" b="1" smtClean="0"/>
              <a:t>Interspaces</a:t>
            </a:r>
          </a:p>
          <a:p>
            <a:pPr eaLnBrk="1" hangingPunct="1">
              <a:lnSpc>
                <a:spcPct val="80000"/>
              </a:lnSpc>
              <a:spcBef>
                <a:spcPct val="0"/>
              </a:spcBef>
              <a:buFont typeface="Arial" charset="0"/>
              <a:buNone/>
            </a:pPr>
            <a:endParaRPr lang="en-US" sz="2400" b="1" smtClean="0"/>
          </a:p>
          <a:p>
            <a:pPr lvl="1" eaLnBrk="1" hangingPunct="1">
              <a:lnSpc>
                <a:spcPct val="80000"/>
              </a:lnSpc>
              <a:spcBef>
                <a:spcPct val="0"/>
              </a:spcBef>
            </a:pPr>
            <a:endParaRPr lang="en-US" sz="2400" b="1" smtClean="0"/>
          </a:p>
        </p:txBody>
      </p:sp>
      <p:pic>
        <p:nvPicPr>
          <p:cNvPr id="2050" name="Picture 2"/>
          <p:cNvPicPr>
            <a:picLocks noChangeAspect="1" noChangeArrowheads="1"/>
          </p:cNvPicPr>
          <p:nvPr/>
        </p:nvPicPr>
        <p:blipFill>
          <a:blip r:embed="rId3"/>
          <a:srcRect/>
          <a:stretch>
            <a:fillRect/>
          </a:stretch>
        </p:blipFill>
        <p:spPr bwMode="auto">
          <a:xfrm>
            <a:off x="1709738" y="3479800"/>
            <a:ext cx="5540375" cy="326231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5" name="Picture 285"/>
          <p:cNvPicPr>
            <a:picLocks noChangeAspect="1" noChangeArrowheads="1"/>
          </p:cNvPicPr>
          <p:nvPr/>
        </p:nvPicPr>
        <p:blipFill>
          <a:blip r:embed="rId4"/>
          <a:srcRect/>
          <a:stretch>
            <a:fillRect/>
          </a:stretch>
        </p:blipFill>
        <p:spPr bwMode="auto">
          <a:xfrm>
            <a:off x="6096000" y="609600"/>
            <a:ext cx="2324100" cy="279082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p:cNvPicPr>
            <a:picLocks noChangeAspect="1" noChangeArrowheads="1"/>
          </p:cNvPicPr>
          <p:nvPr/>
        </p:nvPicPr>
        <p:blipFill>
          <a:blip r:embed="rId3">
            <a:lum bright="-20000"/>
          </a:blip>
          <a:srcRect l="6153" r="7709" b="11538"/>
          <a:stretch>
            <a:fillRect/>
          </a:stretch>
        </p:blipFill>
        <p:spPr bwMode="auto">
          <a:xfrm>
            <a:off x="6477000" y="762000"/>
            <a:ext cx="2319338" cy="19050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2226" name="Title 1"/>
          <p:cNvSpPr>
            <a:spLocks noGrp="1"/>
          </p:cNvSpPr>
          <p:nvPr>
            <p:ph type="title"/>
          </p:nvPr>
        </p:nvSpPr>
        <p:spPr>
          <a:xfrm>
            <a:off x="381000" y="228600"/>
            <a:ext cx="5791200" cy="533400"/>
          </a:xfrm>
        </p:spPr>
        <p:txBody>
          <a:bodyPr/>
          <a:lstStyle/>
          <a:p>
            <a:pPr eaLnBrk="1" hangingPunct="1"/>
            <a:r>
              <a:rPr lang="en-US" sz="2800" b="1" u="sng" smtClean="0">
                <a:solidFill>
                  <a:srgbClr val="800000"/>
                </a:solidFill>
              </a:rPr>
              <a:t>Nanoporous alumina (AAO)</a:t>
            </a:r>
          </a:p>
        </p:txBody>
      </p:sp>
      <p:sp>
        <p:nvSpPr>
          <p:cNvPr id="20483" name="Content Placeholder 2"/>
          <p:cNvSpPr>
            <a:spLocks noGrp="1"/>
          </p:cNvSpPr>
          <p:nvPr>
            <p:ph idx="1"/>
          </p:nvPr>
        </p:nvSpPr>
        <p:spPr>
          <a:xfrm>
            <a:off x="152400" y="838200"/>
            <a:ext cx="5410200" cy="3810000"/>
          </a:xfrm>
        </p:spPr>
        <p:txBody>
          <a:bodyPr>
            <a:noAutofit/>
          </a:bodyPr>
          <a:lstStyle/>
          <a:p>
            <a:pPr eaLnBrk="1" hangingPunct="1">
              <a:lnSpc>
                <a:spcPct val="80000"/>
              </a:lnSpc>
              <a:spcBef>
                <a:spcPct val="0"/>
              </a:spcBef>
              <a:defRPr/>
            </a:pPr>
            <a:r>
              <a:rPr lang="en-US" sz="2000" b="1" smtClean="0">
                <a:cs typeface="Times New Roman" pitchFamily="18" charset="0"/>
              </a:rPr>
              <a:t>SEM of two-step anodization process for the fabrication of nanoporous alumina surfaces.</a:t>
            </a:r>
          </a:p>
          <a:p>
            <a:pPr eaLnBrk="1" hangingPunct="1">
              <a:lnSpc>
                <a:spcPct val="80000"/>
              </a:lnSpc>
              <a:spcBef>
                <a:spcPct val="0"/>
              </a:spcBef>
              <a:defRPr/>
            </a:pPr>
            <a:r>
              <a:rPr lang="en-US" sz="2000" b="1" smtClean="0"/>
              <a:t>Observed difference in cell morphology.</a:t>
            </a:r>
          </a:p>
          <a:p>
            <a:pPr lvl="1" eaLnBrk="1" hangingPunct="1">
              <a:lnSpc>
                <a:spcPct val="80000"/>
              </a:lnSpc>
              <a:spcBef>
                <a:spcPct val="0"/>
              </a:spcBef>
              <a:defRPr/>
            </a:pPr>
            <a:r>
              <a:rPr lang="en-US" sz="2000" b="1" smtClean="0"/>
              <a:t>Cells on flat surfaces are spherical whereas on nanoporous surfaces seem to be spreading </a:t>
            </a:r>
          </a:p>
          <a:p>
            <a:pPr lvl="2" eaLnBrk="1" hangingPunct="1">
              <a:lnSpc>
                <a:spcPct val="80000"/>
              </a:lnSpc>
              <a:spcBef>
                <a:spcPct val="0"/>
              </a:spcBef>
              <a:defRPr/>
            </a:pPr>
            <a:r>
              <a:rPr lang="en-US" sz="2000" b="1" smtClean="0">
                <a:solidFill>
                  <a:srgbClr val="0000FF"/>
                </a:solidFill>
                <a:effectLst>
                  <a:outerShdw blurRad="38100" dist="38100" dir="2700000" algn="tl">
                    <a:srgbClr val="C0C0C0"/>
                  </a:outerShdw>
                </a:effectLst>
              </a:rPr>
              <a:t>Different adhesion mechanism on nano-features.</a:t>
            </a:r>
          </a:p>
          <a:p>
            <a:pPr eaLnBrk="1" hangingPunct="1">
              <a:lnSpc>
                <a:spcPct val="80000"/>
              </a:lnSpc>
              <a:spcBef>
                <a:spcPct val="0"/>
              </a:spcBef>
              <a:defRPr/>
            </a:pPr>
            <a:r>
              <a:rPr lang="en-US" sz="2000" b="1" smtClean="0"/>
              <a:t>Demonstrated:</a:t>
            </a:r>
          </a:p>
          <a:p>
            <a:pPr lvl="1" eaLnBrk="1" hangingPunct="1">
              <a:lnSpc>
                <a:spcPct val="80000"/>
              </a:lnSpc>
              <a:spcBef>
                <a:spcPct val="0"/>
              </a:spcBef>
              <a:defRPr/>
            </a:pPr>
            <a:r>
              <a:rPr lang="en-US" sz="2000" b="1" smtClean="0"/>
              <a:t> An increase in the alkaline phosphatase activity, bone forming ability on nanoporous surface.</a:t>
            </a:r>
          </a:p>
          <a:p>
            <a:pPr lvl="1" eaLnBrk="1" hangingPunct="1">
              <a:lnSpc>
                <a:spcPct val="80000"/>
              </a:lnSpc>
              <a:spcBef>
                <a:spcPct val="0"/>
              </a:spcBef>
              <a:defRPr/>
            </a:pPr>
            <a:r>
              <a:rPr lang="en-US" sz="2000" b="1" smtClean="0"/>
              <a:t>Enhanced matrix production of MSCs when they are cultured on nanoporous alumina substrates. </a:t>
            </a:r>
            <a:endParaRPr lang="en-US" sz="1800" b="1" smtClean="0"/>
          </a:p>
        </p:txBody>
      </p:sp>
      <p:pic>
        <p:nvPicPr>
          <p:cNvPr id="20486" name="Picture 3"/>
          <p:cNvPicPr>
            <a:picLocks noChangeAspect="1" noChangeArrowheads="1"/>
          </p:cNvPicPr>
          <p:nvPr/>
        </p:nvPicPr>
        <p:blipFill>
          <a:blip r:embed="rId4"/>
          <a:srcRect t="4348"/>
          <a:stretch>
            <a:fillRect/>
          </a:stretch>
        </p:blipFill>
        <p:spPr bwMode="auto">
          <a:xfrm>
            <a:off x="5416550" y="2921000"/>
            <a:ext cx="3581400" cy="177482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487" name="Picture 4"/>
          <p:cNvPicPr>
            <a:picLocks noChangeAspect="1" noChangeArrowheads="1"/>
          </p:cNvPicPr>
          <p:nvPr/>
        </p:nvPicPr>
        <p:blipFill>
          <a:blip r:embed="rId5"/>
          <a:srcRect/>
          <a:stretch>
            <a:fillRect/>
          </a:stretch>
        </p:blipFill>
        <p:spPr bwMode="auto">
          <a:xfrm>
            <a:off x="609600" y="4929188"/>
            <a:ext cx="8382000" cy="1836737"/>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123825"/>
            <a:ext cx="8259763" cy="487363"/>
          </a:xfrm>
        </p:spPr>
        <p:txBody>
          <a:bodyPr>
            <a:normAutofit/>
          </a:bodyPr>
          <a:lstStyle/>
          <a:p>
            <a:pPr eaLnBrk="1" hangingPunct="1">
              <a:defRPr/>
            </a:pPr>
            <a:r>
              <a:rPr lang="it-IT" sz="3200" b="1" u="sng" smtClean="0">
                <a:solidFill>
                  <a:srgbClr val="800000"/>
                </a:solidFill>
                <a:effectLst>
                  <a:outerShdw blurRad="38100" dist="38100" dir="2700000" algn="tl">
                    <a:srgbClr val="C0C0C0"/>
                  </a:outerShdw>
                </a:effectLst>
              </a:rPr>
              <a:t>Mechanical interlocking – TiO</a:t>
            </a:r>
            <a:r>
              <a:rPr lang="it-IT" sz="3200" b="1" u="sng" baseline="-25000" smtClean="0">
                <a:solidFill>
                  <a:srgbClr val="800000"/>
                </a:solidFill>
                <a:effectLst>
                  <a:outerShdw blurRad="38100" dist="38100" dir="2700000" algn="tl">
                    <a:srgbClr val="C0C0C0"/>
                  </a:outerShdw>
                </a:effectLst>
              </a:rPr>
              <a:t>2</a:t>
            </a:r>
            <a:r>
              <a:rPr lang="it-IT" sz="3200" b="1" u="sng" smtClean="0">
                <a:solidFill>
                  <a:srgbClr val="800000"/>
                </a:solidFill>
                <a:effectLst>
                  <a:outerShdw blurRad="38100" dist="38100" dir="2700000" algn="tl">
                    <a:srgbClr val="C0C0C0"/>
                  </a:outerShdw>
                </a:effectLst>
              </a:rPr>
              <a:t> nanotubes</a:t>
            </a:r>
            <a:endParaRPr lang="en-US" sz="3200" b="1" u="sng" smtClean="0">
              <a:solidFill>
                <a:srgbClr val="800000"/>
              </a:solidFill>
            </a:endParaRPr>
          </a:p>
        </p:txBody>
      </p:sp>
      <p:sp>
        <p:nvSpPr>
          <p:cNvPr id="54274" name="Content Placeholder 2"/>
          <p:cNvSpPr>
            <a:spLocks noGrp="1"/>
          </p:cNvSpPr>
          <p:nvPr>
            <p:ph idx="1"/>
          </p:nvPr>
        </p:nvSpPr>
        <p:spPr>
          <a:xfrm>
            <a:off x="0" y="2133600"/>
            <a:ext cx="2819400" cy="2819400"/>
          </a:xfrm>
        </p:spPr>
        <p:txBody>
          <a:bodyPr/>
          <a:lstStyle/>
          <a:p>
            <a:pPr marL="122238" indent="-122238" eaLnBrk="1" hangingPunct="1"/>
            <a:r>
              <a:rPr lang="en-US" sz="2000" b="1" smtClean="0"/>
              <a:t>Osteoblasts (bone cells)</a:t>
            </a:r>
          </a:p>
          <a:p>
            <a:pPr marL="122238" indent="-122238" eaLnBrk="1" hangingPunct="1"/>
            <a:r>
              <a:rPr lang="en-US" sz="2000" b="1" smtClean="0"/>
              <a:t>Higher density of cells.</a:t>
            </a:r>
          </a:p>
          <a:p>
            <a:pPr marL="122238" indent="-122238" eaLnBrk="1" hangingPunct="1"/>
            <a:r>
              <a:rPr lang="en-US" sz="2000" b="1" smtClean="0"/>
              <a:t>3-4X accelerated growth.</a:t>
            </a:r>
          </a:p>
          <a:p>
            <a:pPr marL="122238" indent="-122238" eaLnBrk="1" hangingPunct="1"/>
            <a:r>
              <a:rPr lang="en-US" sz="2000" b="1" smtClean="0"/>
              <a:t>Up-regulated mineralization.</a:t>
            </a:r>
          </a:p>
          <a:p>
            <a:pPr marL="122238" indent="-122238" eaLnBrk="1" hangingPunct="1"/>
            <a:r>
              <a:rPr lang="en-US" sz="2000" b="1" smtClean="0"/>
              <a:t>Intricate interaction.</a:t>
            </a:r>
          </a:p>
        </p:txBody>
      </p:sp>
      <p:grpSp>
        <p:nvGrpSpPr>
          <p:cNvPr id="54275" name="Group 8"/>
          <p:cNvGrpSpPr>
            <a:grpSpLocks/>
          </p:cNvGrpSpPr>
          <p:nvPr/>
        </p:nvGrpSpPr>
        <p:grpSpPr bwMode="auto">
          <a:xfrm>
            <a:off x="2667000" y="990600"/>
            <a:ext cx="6477000" cy="5351463"/>
            <a:chOff x="304800" y="1676400"/>
            <a:chExt cx="5575773" cy="4343400"/>
          </a:xfrm>
        </p:grpSpPr>
        <p:pic>
          <p:nvPicPr>
            <p:cNvPr id="4" name="Picture 2"/>
            <p:cNvPicPr>
              <a:picLocks noChangeAspect="1" noChangeArrowheads="1"/>
            </p:cNvPicPr>
            <p:nvPr/>
          </p:nvPicPr>
          <p:blipFill>
            <a:blip r:embed="rId3"/>
            <a:srcRect/>
            <a:stretch>
              <a:fillRect/>
            </a:stretch>
          </p:blipFill>
          <p:spPr bwMode="auto">
            <a:xfrm>
              <a:off x="2744201" y="1676400"/>
              <a:ext cx="3136372" cy="213369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3"/>
            <p:cNvPicPr>
              <a:picLocks noChangeAspect="1" noChangeArrowheads="1"/>
            </p:cNvPicPr>
            <p:nvPr/>
          </p:nvPicPr>
          <p:blipFill>
            <a:blip r:embed="rId4"/>
            <a:srcRect/>
            <a:stretch>
              <a:fillRect/>
            </a:stretch>
          </p:blipFill>
          <p:spPr bwMode="auto">
            <a:xfrm>
              <a:off x="456494" y="1676400"/>
              <a:ext cx="2058116" cy="243776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6" name="Picture 6"/>
            <p:cNvPicPr>
              <a:picLocks noChangeAspect="1" noChangeArrowheads="1"/>
            </p:cNvPicPr>
            <p:nvPr/>
          </p:nvPicPr>
          <p:blipFill>
            <a:blip r:embed="rId5"/>
            <a:srcRect/>
            <a:stretch>
              <a:fillRect/>
            </a:stretch>
          </p:blipFill>
          <p:spPr bwMode="auto">
            <a:xfrm>
              <a:off x="304800" y="4190186"/>
              <a:ext cx="2439401" cy="182961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14"/>
            <p:cNvPicPr>
              <a:picLocks noChangeAspect="1" noChangeArrowheads="1"/>
            </p:cNvPicPr>
            <p:nvPr/>
          </p:nvPicPr>
          <p:blipFill>
            <a:blip r:embed="rId6"/>
            <a:srcRect l="4546" t="5872" r="9091" b="11926"/>
            <a:stretch>
              <a:fillRect/>
            </a:stretch>
          </p:blipFill>
          <p:spPr bwMode="auto">
            <a:xfrm>
              <a:off x="2819364" y="3886110"/>
              <a:ext cx="2894482" cy="2133690"/>
            </a:xfrm>
            <a:prstGeom prst="rect">
              <a:avLst/>
            </a:prstGeom>
            <a:noFill/>
            <a:ln w="9525">
              <a:noFill/>
              <a:miter lim="800000"/>
              <a:headEnd/>
              <a:tailEnd/>
            </a:ln>
            <a:effectLst>
              <a:outerShdw blurRad="50800" dist="38100" dir="2700000" algn="tl" rotWithShape="0">
                <a:prstClr val="black">
                  <a:alpha val="40000"/>
                </a:prstClr>
              </a:outerShdw>
            </a:effec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33363" y="288925"/>
            <a:ext cx="8229600" cy="457200"/>
          </a:xfrm>
        </p:spPr>
        <p:txBody>
          <a:bodyPr/>
          <a:lstStyle/>
          <a:p>
            <a:pPr eaLnBrk="1" hangingPunct="1"/>
            <a:r>
              <a:rPr lang="en-US" sz="3600" b="1" u="sng" smtClean="0">
                <a:solidFill>
                  <a:srgbClr val="800000"/>
                </a:solidFill>
              </a:rPr>
              <a:t>TiO</a:t>
            </a:r>
            <a:r>
              <a:rPr lang="en-US" sz="3600" b="1" u="sng" baseline="-25000" smtClean="0">
                <a:solidFill>
                  <a:srgbClr val="800000"/>
                </a:solidFill>
              </a:rPr>
              <a:t>2</a:t>
            </a:r>
            <a:r>
              <a:rPr lang="en-US" sz="3600" b="1" u="sng" smtClean="0">
                <a:solidFill>
                  <a:srgbClr val="800000"/>
                </a:solidFill>
              </a:rPr>
              <a:t> nanotubes for stem cell therapies</a:t>
            </a:r>
          </a:p>
        </p:txBody>
      </p:sp>
      <p:grpSp>
        <p:nvGrpSpPr>
          <p:cNvPr id="3" name="Group 6"/>
          <p:cNvGrpSpPr>
            <a:grpSpLocks/>
          </p:cNvGrpSpPr>
          <p:nvPr/>
        </p:nvGrpSpPr>
        <p:grpSpPr bwMode="auto">
          <a:xfrm>
            <a:off x="131762" y="3746500"/>
            <a:ext cx="6248401" cy="1600200"/>
            <a:chOff x="-533400" y="1524000"/>
            <a:chExt cx="9372600" cy="2235200"/>
          </a:xfrm>
          <a:effectLst>
            <a:outerShdw blurRad="63500" sx="102000" sy="102000" algn="ctr" rotWithShape="0">
              <a:prstClr val="black">
                <a:alpha val="40000"/>
              </a:prstClr>
            </a:outerShdw>
          </a:effectLst>
        </p:grpSpPr>
        <p:pic>
          <p:nvPicPr>
            <p:cNvPr id="21519" name="Picture 11"/>
            <p:cNvPicPr>
              <a:picLocks noChangeAspect="1" noChangeArrowheads="1"/>
            </p:cNvPicPr>
            <p:nvPr/>
          </p:nvPicPr>
          <p:blipFill>
            <a:blip r:embed="rId3" cstate="print"/>
            <a:srcRect l="19177" t="49715" r="12329"/>
            <a:stretch>
              <a:fillRect/>
            </a:stretch>
          </p:blipFill>
          <p:spPr bwMode="auto">
            <a:xfrm>
              <a:off x="5029200" y="1524000"/>
              <a:ext cx="3810000" cy="2235200"/>
            </a:xfrm>
            <a:prstGeom prst="rect">
              <a:avLst/>
            </a:prstGeom>
            <a:noFill/>
            <a:ln w="9525">
              <a:noFill/>
              <a:miter lim="800000"/>
              <a:headEnd/>
              <a:tailEnd/>
            </a:ln>
          </p:spPr>
        </p:pic>
        <p:pic>
          <p:nvPicPr>
            <p:cNvPr id="21520" name="Picture 11"/>
            <p:cNvPicPr>
              <a:picLocks noChangeAspect="1" noChangeArrowheads="1"/>
            </p:cNvPicPr>
            <p:nvPr/>
          </p:nvPicPr>
          <p:blipFill>
            <a:blip r:embed="rId3" cstate="print"/>
            <a:srcRect b="50285"/>
            <a:stretch>
              <a:fillRect/>
            </a:stretch>
          </p:blipFill>
          <p:spPr bwMode="auto">
            <a:xfrm>
              <a:off x="-533400" y="1524000"/>
              <a:ext cx="5562600" cy="2209800"/>
            </a:xfrm>
            <a:prstGeom prst="rect">
              <a:avLst/>
            </a:prstGeom>
            <a:noFill/>
            <a:ln w="9525">
              <a:noFill/>
              <a:miter lim="800000"/>
              <a:headEnd/>
              <a:tailEnd/>
            </a:ln>
          </p:spPr>
        </p:pic>
      </p:grpSp>
      <p:pic>
        <p:nvPicPr>
          <p:cNvPr id="21509" name="Picture 2"/>
          <p:cNvPicPr>
            <a:picLocks noChangeAspect="1" noChangeArrowheads="1"/>
          </p:cNvPicPr>
          <p:nvPr/>
        </p:nvPicPr>
        <p:blipFill>
          <a:blip r:embed="rId4"/>
          <a:srcRect l="7027" t="4051" r="10054"/>
          <a:stretch>
            <a:fillRect/>
          </a:stretch>
        </p:blipFill>
        <p:spPr bwMode="auto">
          <a:xfrm>
            <a:off x="6553200" y="3657600"/>
            <a:ext cx="2371725" cy="1905000"/>
          </a:xfrm>
          <a:prstGeom prst="rect">
            <a:avLst/>
          </a:prstGeom>
          <a:noFill/>
          <a:ln w="28575">
            <a:solidFill>
              <a:srgbClr val="FF0000"/>
            </a:solidFill>
            <a:miter lim="800000"/>
            <a:headEnd/>
            <a:tailEnd/>
          </a:ln>
          <a:effectLst>
            <a:outerShdw blurRad="63500" sx="102000" sy="102000" algn="ctr" rotWithShape="0">
              <a:prstClr val="black">
                <a:alpha val="40000"/>
              </a:prstClr>
            </a:outerShdw>
          </a:effectLst>
        </p:spPr>
      </p:pic>
      <p:cxnSp>
        <p:nvCxnSpPr>
          <p:cNvPr id="14" name="Straight Arrow Connector 13"/>
          <p:cNvCxnSpPr/>
          <p:nvPr/>
        </p:nvCxnSpPr>
        <p:spPr>
          <a:xfrm>
            <a:off x="533400" y="5486400"/>
            <a:ext cx="3505200" cy="31750"/>
          </a:xfrm>
          <a:prstGeom prst="straightConnector1">
            <a:avLst/>
          </a:prstGeom>
          <a:ln w="539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38600" y="5334000"/>
            <a:ext cx="2224088"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effectLst>
                  <a:outerShdw blurRad="38100" dist="38100" dir="2700000" algn="tl">
                    <a:srgbClr val="000000">
                      <a:alpha val="43137"/>
                    </a:srgbClr>
                  </a:outerShdw>
                </a:effectLst>
                <a:latin typeface="+mj-lt"/>
                <a:cs typeface="+mn-cs"/>
              </a:rPr>
              <a:t>Increasing elongation</a:t>
            </a:r>
          </a:p>
        </p:txBody>
      </p:sp>
      <p:pic>
        <p:nvPicPr>
          <p:cNvPr id="21512" name="Picture 2"/>
          <p:cNvPicPr>
            <a:picLocks noChangeAspect="1" noChangeArrowheads="1"/>
          </p:cNvPicPr>
          <p:nvPr/>
        </p:nvPicPr>
        <p:blipFill>
          <a:blip r:embed="rId5"/>
          <a:srcRect/>
          <a:stretch>
            <a:fillRect/>
          </a:stretch>
        </p:blipFill>
        <p:spPr bwMode="auto">
          <a:xfrm>
            <a:off x="304800" y="1524000"/>
            <a:ext cx="6248400" cy="18256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7" name="TextBox 16"/>
          <p:cNvSpPr txBox="1"/>
          <p:nvPr/>
        </p:nvSpPr>
        <p:spPr>
          <a:xfrm>
            <a:off x="4038600" y="3352800"/>
            <a:ext cx="1887538"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effectLst>
                  <a:outerShdw blurRad="38100" dist="38100" dir="2700000" algn="tl">
                    <a:srgbClr val="000000">
                      <a:alpha val="43137"/>
                    </a:srgbClr>
                  </a:outerShdw>
                </a:effectLst>
                <a:latin typeface="+mj-lt"/>
                <a:cs typeface="+mn-cs"/>
              </a:rPr>
              <a:t>Reduction of ECM</a:t>
            </a:r>
          </a:p>
        </p:txBody>
      </p:sp>
      <p:cxnSp>
        <p:nvCxnSpPr>
          <p:cNvPr id="18" name="Straight Arrow Connector 17"/>
          <p:cNvCxnSpPr/>
          <p:nvPr/>
        </p:nvCxnSpPr>
        <p:spPr>
          <a:xfrm>
            <a:off x="533400" y="3505200"/>
            <a:ext cx="3505200" cy="31750"/>
          </a:xfrm>
          <a:prstGeom prst="straightConnector1">
            <a:avLst/>
          </a:prstGeom>
          <a:ln w="539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400" y="6019800"/>
            <a:ext cx="3505200" cy="31750"/>
          </a:xfrm>
          <a:prstGeom prst="straightConnector1">
            <a:avLst/>
          </a:prstGeom>
          <a:ln w="539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14800" y="5867400"/>
            <a:ext cx="3017838"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effectLst>
                  <a:outerShdw blurRad="38100" dist="38100" dir="2700000" algn="tl">
                    <a:srgbClr val="000000">
                      <a:alpha val="43137"/>
                    </a:srgbClr>
                  </a:outerShdw>
                </a:effectLst>
                <a:latin typeface="+mj-lt"/>
                <a:cs typeface="+mn-cs"/>
              </a:rPr>
              <a:t>Increasing </a:t>
            </a:r>
            <a:r>
              <a:rPr lang="en-US" b="1" dirty="0" err="1">
                <a:solidFill>
                  <a:srgbClr val="0000FF"/>
                </a:solidFill>
                <a:effectLst>
                  <a:outerShdw blurRad="38100" dist="38100" dir="2700000" algn="tl">
                    <a:srgbClr val="000000">
                      <a:alpha val="43137"/>
                    </a:srgbClr>
                  </a:outerShdw>
                </a:effectLst>
                <a:latin typeface="+mj-lt"/>
                <a:cs typeface="+mn-cs"/>
              </a:rPr>
              <a:t>cytoskeletal</a:t>
            </a:r>
            <a:r>
              <a:rPr lang="en-US" b="1" dirty="0">
                <a:solidFill>
                  <a:srgbClr val="0000FF"/>
                </a:solidFill>
                <a:effectLst>
                  <a:outerShdw blurRad="38100" dist="38100" dir="2700000" algn="tl">
                    <a:srgbClr val="000000">
                      <a:alpha val="43137"/>
                    </a:srgbClr>
                  </a:outerShdw>
                </a:effectLst>
                <a:latin typeface="+mj-lt"/>
                <a:cs typeface="+mn-cs"/>
              </a:rPr>
              <a:t> stress!</a:t>
            </a:r>
          </a:p>
        </p:txBody>
      </p:sp>
      <p:pic>
        <p:nvPicPr>
          <p:cNvPr id="21517" name="Picture 4"/>
          <p:cNvPicPr>
            <a:picLocks noChangeAspect="1" noChangeArrowheads="1"/>
          </p:cNvPicPr>
          <p:nvPr/>
        </p:nvPicPr>
        <p:blipFill>
          <a:blip r:embed="rId6"/>
          <a:srcRect t="2798" r="1459"/>
          <a:stretch>
            <a:fillRect/>
          </a:stretch>
        </p:blipFill>
        <p:spPr bwMode="auto">
          <a:xfrm>
            <a:off x="6629400" y="1524000"/>
            <a:ext cx="2251075" cy="2057400"/>
          </a:xfrm>
          <a:prstGeom prst="rect">
            <a:avLst/>
          </a:prstGeom>
          <a:noFill/>
          <a:ln w="28575">
            <a:solidFill>
              <a:srgbClr val="FF0000"/>
            </a:solidFill>
            <a:miter lim="800000"/>
            <a:headEnd/>
            <a:tailEnd/>
          </a:ln>
          <a:effectLst>
            <a:outerShdw blurRad="63500" sx="102000" sy="102000" algn="ctr" rotWithShape="0">
              <a:prstClr val="black">
                <a:alpha val="40000"/>
              </a:prstClr>
            </a:outerShdw>
          </a:effectLst>
        </p:spPr>
      </p:pic>
      <p:pic>
        <p:nvPicPr>
          <p:cNvPr id="23" name="Picture 3"/>
          <p:cNvPicPr>
            <a:picLocks noChangeAspect="1" noChangeArrowheads="1"/>
          </p:cNvPicPr>
          <p:nvPr/>
        </p:nvPicPr>
        <p:blipFill>
          <a:blip r:embed="rId7" cstate="print"/>
          <a:srcRect l="51020" b="73469"/>
          <a:stretch>
            <a:fillRect/>
          </a:stretch>
        </p:blipFill>
        <p:spPr bwMode="auto">
          <a:xfrm>
            <a:off x="6899407" y="5646868"/>
            <a:ext cx="2130162" cy="11617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rgbClr val="0000FF"/>
                </a:solidFill>
                <a:effectLst>
                  <a:outerShdw blurRad="38100" dist="38100" dir="2700000" algn="tl">
                    <a:srgbClr val="000000">
                      <a:alpha val="43137"/>
                    </a:srgbClr>
                  </a:outerShdw>
                </a:effectLst>
              </a:rPr>
              <a:t>Mimicking bone properties</a:t>
            </a:r>
            <a:endParaRPr lang="en-US"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24000"/>
            <a:ext cx="6096000" cy="4525963"/>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Advantages of using </a:t>
            </a:r>
            <a:r>
              <a:rPr lang="en-US" dirty="0" err="1" smtClean="0"/>
              <a:t>nanoporous</a:t>
            </a:r>
            <a:r>
              <a:rPr lang="en-US" dirty="0" smtClean="0"/>
              <a:t> AlO</a:t>
            </a:r>
            <a:r>
              <a:rPr lang="en-US" baseline="-25000" dirty="0" smtClean="0"/>
              <a:t>2</a:t>
            </a:r>
            <a:r>
              <a:rPr lang="en-US" dirty="0" smtClean="0"/>
              <a:t>, TiO</a:t>
            </a:r>
            <a:r>
              <a:rPr lang="en-US" baseline="-25000" dirty="0" smtClean="0"/>
              <a:t>2</a:t>
            </a:r>
            <a:r>
              <a:rPr lang="en-US" dirty="0" smtClean="0"/>
              <a:t>, and other ceramic scaffolds.</a:t>
            </a:r>
          </a:p>
          <a:p>
            <a:pPr lvl="1" eaLnBrk="1" fontAlgn="auto" hangingPunct="1">
              <a:spcAft>
                <a:spcPts val="0"/>
              </a:spcAft>
              <a:buFont typeface="Arial" pitchFamily="34" charset="0"/>
              <a:buChar char="–"/>
              <a:defRPr/>
            </a:pPr>
            <a:r>
              <a:rPr lang="en-US" dirty="0" smtClean="0"/>
              <a:t>Bone (</a:t>
            </a:r>
            <a:r>
              <a:rPr lang="en-US" dirty="0" err="1" smtClean="0"/>
              <a:t>trabecular</a:t>
            </a:r>
            <a:r>
              <a:rPr lang="en-US" dirty="0" smtClean="0"/>
              <a:t>) is porous in nature.</a:t>
            </a:r>
          </a:p>
          <a:p>
            <a:pPr lvl="1" eaLnBrk="1" fontAlgn="auto" hangingPunct="1">
              <a:spcAft>
                <a:spcPts val="0"/>
              </a:spcAft>
              <a:buFont typeface="Arial" pitchFamily="34" charset="0"/>
              <a:buChar char="–"/>
              <a:defRPr/>
            </a:pPr>
            <a:r>
              <a:rPr lang="en-US" dirty="0" err="1" smtClean="0"/>
              <a:t>Nanoscale</a:t>
            </a:r>
            <a:r>
              <a:rPr lang="en-US" dirty="0" smtClean="0"/>
              <a:t> ECM properties have similar ceramic material properties</a:t>
            </a:r>
          </a:p>
          <a:p>
            <a:pPr lvl="2" eaLnBrk="1" fontAlgn="auto" hangingPunct="1">
              <a:spcAft>
                <a:spcPts val="0"/>
              </a:spcAft>
              <a:buFont typeface="Arial" pitchFamily="34" charset="0"/>
              <a:buChar char="•"/>
              <a:defRPr/>
            </a:pPr>
            <a:r>
              <a:rPr lang="en-US" dirty="0" smtClean="0"/>
              <a:t>Granular minerals and collagen fibers</a:t>
            </a:r>
          </a:p>
          <a:p>
            <a:pPr lvl="2" eaLnBrk="1" fontAlgn="auto" hangingPunct="1">
              <a:spcAft>
                <a:spcPts val="0"/>
              </a:spcAft>
              <a:buFont typeface="Arial" pitchFamily="34" charset="0"/>
              <a:buChar char="•"/>
              <a:defRPr/>
            </a:pPr>
            <a:r>
              <a:rPr lang="en-US" dirty="0" smtClean="0"/>
              <a:t>TiO</a:t>
            </a:r>
            <a:r>
              <a:rPr lang="en-US" baseline="-25000" dirty="0" smtClean="0"/>
              <a:t>2</a:t>
            </a:r>
            <a:r>
              <a:rPr lang="en-US" dirty="0" smtClean="0"/>
              <a:t> crystal structure has same crystal structure as </a:t>
            </a:r>
            <a:r>
              <a:rPr lang="en-US" dirty="0" err="1" smtClean="0"/>
              <a:t>hydroxyapatite</a:t>
            </a:r>
            <a:r>
              <a:rPr lang="en-US" dirty="0" smtClean="0"/>
              <a:t>.</a:t>
            </a:r>
          </a:p>
          <a:p>
            <a:pPr lvl="2" eaLnBrk="1" fontAlgn="auto" hangingPunct="1">
              <a:spcAft>
                <a:spcPts val="0"/>
              </a:spcAft>
              <a:buFont typeface="Arial" pitchFamily="34" charset="0"/>
              <a:buChar char="•"/>
              <a:defRPr/>
            </a:pPr>
            <a:r>
              <a:rPr lang="en-US" dirty="0" smtClean="0"/>
              <a:t>Similar chemistry</a:t>
            </a:r>
          </a:p>
          <a:p>
            <a:pPr lvl="1" eaLnBrk="1" fontAlgn="auto" hangingPunct="1">
              <a:spcAft>
                <a:spcPts val="0"/>
              </a:spcAft>
              <a:buFont typeface="Arial" pitchFamily="34" charset="0"/>
              <a:buChar char="–"/>
              <a:defRPr/>
            </a:pPr>
            <a:r>
              <a:rPr lang="en-US" dirty="0" smtClean="0"/>
              <a:t>To help orthopedic implant “</a:t>
            </a:r>
            <a:r>
              <a:rPr lang="en-US" dirty="0" err="1" smtClean="0"/>
              <a:t>osseo</a:t>
            </a:r>
            <a:r>
              <a:rPr lang="en-US" dirty="0" smtClean="0"/>
              <a:t>”-integration into existing bone.</a:t>
            </a:r>
          </a:p>
        </p:txBody>
      </p:sp>
      <p:pic>
        <p:nvPicPr>
          <p:cNvPr id="58371" name="Picture 3"/>
          <p:cNvPicPr>
            <a:picLocks noChangeAspect="1" noChangeArrowheads="1"/>
          </p:cNvPicPr>
          <p:nvPr/>
        </p:nvPicPr>
        <p:blipFill>
          <a:blip r:embed="rId3"/>
          <a:srcRect/>
          <a:stretch>
            <a:fillRect/>
          </a:stretch>
        </p:blipFill>
        <p:spPr bwMode="auto">
          <a:xfrm>
            <a:off x="5943600" y="2286000"/>
            <a:ext cx="3030538"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274638"/>
            <a:ext cx="4419600" cy="411162"/>
          </a:xfrm>
        </p:spPr>
        <p:txBody>
          <a:bodyPr/>
          <a:lstStyle/>
          <a:p>
            <a:pPr eaLnBrk="1" hangingPunct="1"/>
            <a:r>
              <a:rPr lang="en-US" sz="2800" b="1" u="sng" smtClean="0">
                <a:solidFill>
                  <a:srgbClr val="800000"/>
                </a:solidFill>
              </a:rPr>
              <a:t>ECM Collagen fibers</a:t>
            </a:r>
          </a:p>
        </p:txBody>
      </p:sp>
      <p:sp>
        <p:nvSpPr>
          <p:cNvPr id="59394" name="Content Placeholder 2"/>
          <p:cNvSpPr>
            <a:spLocks noGrp="1"/>
          </p:cNvSpPr>
          <p:nvPr>
            <p:ph idx="1"/>
          </p:nvPr>
        </p:nvSpPr>
        <p:spPr>
          <a:xfrm>
            <a:off x="304800" y="762000"/>
            <a:ext cx="8229600" cy="1905000"/>
          </a:xfrm>
        </p:spPr>
        <p:txBody>
          <a:bodyPr/>
          <a:lstStyle/>
          <a:p>
            <a:pPr eaLnBrk="1" hangingPunct="1">
              <a:lnSpc>
                <a:spcPct val="80000"/>
              </a:lnSpc>
              <a:spcBef>
                <a:spcPct val="5000"/>
              </a:spcBef>
            </a:pPr>
            <a:r>
              <a:rPr lang="en-US" sz="2400" b="1" smtClean="0"/>
              <a:t>It is the main component of connective tissue, and is the most abundant protein in mammals.</a:t>
            </a:r>
          </a:p>
          <a:p>
            <a:pPr eaLnBrk="1" hangingPunct="1">
              <a:lnSpc>
                <a:spcPct val="80000"/>
              </a:lnSpc>
              <a:spcBef>
                <a:spcPct val="5000"/>
              </a:spcBef>
            </a:pPr>
            <a:r>
              <a:rPr lang="en-US" sz="2400" b="1" smtClean="0"/>
              <a:t>Abundant in cornea, cartilage, bone, blood vessels, the gut, and intervertebral disc.</a:t>
            </a:r>
          </a:p>
          <a:p>
            <a:pPr eaLnBrk="1" hangingPunct="1">
              <a:lnSpc>
                <a:spcPct val="80000"/>
              </a:lnSpc>
              <a:spcBef>
                <a:spcPct val="5000"/>
              </a:spcBef>
            </a:pPr>
            <a:r>
              <a:rPr lang="en-US" sz="2400" b="1" smtClean="0"/>
              <a:t>“Tropocollagen” is approximately 300 nm long and 1.5 nm in diameter.</a:t>
            </a:r>
          </a:p>
        </p:txBody>
      </p:sp>
      <p:pic>
        <p:nvPicPr>
          <p:cNvPr id="4098" name="Picture 2"/>
          <p:cNvPicPr>
            <a:picLocks noChangeAspect="1" noChangeArrowheads="1"/>
          </p:cNvPicPr>
          <p:nvPr/>
        </p:nvPicPr>
        <p:blipFill>
          <a:blip r:embed="rId3">
            <a:lum bright="-6000"/>
          </a:blip>
          <a:srcRect/>
          <a:stretch>
            <a:fillRect/>
          </a:stretch>
        </p:blipFill>
        <p:spPr bwMode="auto">
          <a:xfrm>
            <a:off x="3505200" y="2819400"/>
            <a:ext cx="3684588" cy="3684588"/>
          </a:xfrm>
          <a:prstGeom prst="rect">
            <a:avLst/>
          </a:prstGeom>
          <a:noFill/>
          <a:ln w="9525">
            <a:noFill/>
            <a:miter lim="800000"/>
            <a:headEnd/>
            <a:tailEnd/>
          </a:ln>
          <a:effectLst>
            <a:outerShdw sx="102000" sy="102000" algn="ctr" rotWithShape="0">
              <a:srgbClr val="000000">
                <a:alpha val="39999"/>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25"/>
          <p:cNvPicPr>
            <a:picLocks noChangeAspect="1" noChangeArrowheads="1"/>
          </p:cNvPicPr>
          <p:nvPr/>
        </p:nvPicPr>
        <p:blipFill>
          <a:blip r:embed="rId3">
            <a:lum bright="-20000"/>
          </a:blip>
          <a:srcRect r="15765" b="8109"/>
          <a:stretch>
            <a:fillRect/>
          </a:stretch>
        </p:blipFill>
        <p:spPr bwMode="auto">
          <a:xfrm>
            <a:off x="304800" y="4038600"/>
            <a:ext cx="2971800" cy="25908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p:txBody>
          <a:bodyPr>
            <a:normAutofit/>
          </a:bodyPr>
          <a:lstStyle/>
          <a:p>
            <a:pPr eaLnBrk="1" hangingPunct="1">
              <a:lnSpc>
                <a:spcPct val="80000"/>
              </a:lnSpc>
            </a:pPr>
            <a:r>
              <a:rPr lang="en-US" sz="2800" b="1" smtClean="0">
                <a:solidFill>
                  <a:srgbClr val="800000"/>
                </a:solidFill>
                <a:effectLst>
                  <a:outerShdw blurRad="38100" dist="38100" dir="2700000" algn="tl">
                    <a:srgbClr val="C0C0C0"/>
                  </a:outerShdw>
                </a:effectLst>
              </a:rPr>
              <a:t>Hydrothermal TiO</a:t>
            </a:r>
            <a:r>
              <a:rPr lang="en-US" sz="2800" b="1" baseline="-25000" smtClean="0">
                <a:solidFill>
                  <a:srgbClr val="800000"/>
                </a:solidFill>
                <a:effectLst>
                  <a:outerShdw blurRad="38100" dist="38100" dir="2700000" algn="tl">
                    <a:srgbClr val="C0C0C0"/>
                  </a:outerShdw>
                </a:effectLst>
              </a:rPr>
              <a:t>2</a:t>
            </a:r>
            <a:r>
              <a:rPr lang="en-US" sz="2800" b="1" smtClean="0">
                <a:solidFill>
                  <a:srgbClr val="800000"/>
                </a:solidFill>
                <a:effectLst>
                  <a:outerShdw blurRad="38100" dist="38100" dir="2700000" algn="tl">
                    <a:srgbClr val="C0C0C0"/>
                  </a:outerShdw>
                </a:effectLst>
              </a:rPr>
              <a:t> nanotubes: Enhanced mineralization</a:t>
            </a:r>
          </a:p>
        </p:txBody>
      </p:sp>
      <p:sp>
        <p:nvSpPr>
          <p:cNvPr id="60419" name="Content Placeholder 2"/>
          <p:cNvSpPr>
            <a:spLocks noGrp="1"/>
          </p:cNvSpPr>
          <p:nvPr>
            <p:ph idx="1"/>
          </p:nvPr>
        </p:nvSpPr>
        <p:spPr>
          <a:xfrm>
            <a:off x="228600" y="1219200"/>
            <a:ext cx="6248400" cy="2667000"/>
          </a:xfrm>
        </p:spPr>
        <p:txBody>
          <a:bodyPr/>
          <a:lstStyle/>
          <a:p>
            <a:pPr eaLnBrk="1" hangingPunct="1">
              <a:lnSpc>
                <a:spcPct val="80000"/>
              </a:lnSpc>
              <a:spcBef>
                <a:spcPct val="0"/>
              </a:spcBef>
            </a:pPr>
            <a:r>
              <a:rPr lang="en-US" sz="2000" b="1" smtClean="0"/>
              <a:t>Hydrothermal reaction in autoclave chamber of Ti foils in 10M NaOH solution.</a:t>
            </a:r>
          </a:p>
          <a:p>
            <a:pPr eaLnBrk="1" hangingPunct="1">
              <a:lnSpc>
                <a:spcPct val="80000"/>
              </a:lnSpc>
              <a:spcBef>
                <a:spcPct val="0"/>
              </a:spcBef>
            </a:pPr>
            <a:r>
              <a:rPr lang="en-US" sz="2000" b="1" smtClean="0"/>
              <a:t>8nm diamter, 150nm tall tangled nanotubes.</a:t>
            </a:r>
          </a:p>
          <a:p>
            <a:pPr eaLnBrk="1" hangingPunct="1">
              <a:lnSpc>
                <a:spcPct val="80000"/>
              </a:lnSpc>
              <a:spcBef>
                <a:spcPct val="0"/>
              </a:spcBef>
            </a:pPr>
            <a:r>
              <a:rPr lang="en-US" sz="2000" b="1" smtClean="0">
                <a:solidFill>
                  <a:srgbClr val="0000FF"/>
                </a:solidFill>
              </a:rPr>
              <a:t>Could be advantageous for imitating the natural ECM environment of collagen type I fibers having fibrous and tangled nanoscale geometry. </a:t>
            </a:r>
          </a:p>
          <a:p>
            <a:pPr eaLnBrk="1" hangingPunct="1">
              <a:lnSpc>
                <a:spcPct val="80000"/>
              </a:lnSpc>
              <a:spcBef>
                <a:spcPct val="0"/>
              </a:spcBef>
            </a:pPr>
            <a:r>
              <a:rPr lang="en-US" sz="2000" b="1" smtClean="0"/>
              <a:t>This is an important aspect to bone scaffold designs in order to present host cells with an innate ECM interface where it triggers repopulation and resynthesizing a new matrix.</a:t>
            </a:r>
          </a:p>
          <a:p>
            <a:pPr eaLnBrk="1" hangingPunct="1">
              <a:lnSpc>
                <a:spcPct val="80000"/>
              </a:lnSpc>
              <a:spcBef>
                <a:spcPct val="0"/>
              </a:spcBef>
              <a:buFont typeface="Arial" charset="0"/>
              <a:buNone/>
            </a:pPr>
            <a:endParaRPr lang="en-US" sz="2000" b="1" smtClean="0"/>
          </a:p>
        </p:txBody>
      </p:sp>
      <p:pic>
        <p:nvPicPr>
          <p:cNvPr id="60420" name="Picture 2"/>
          <p:cNvPicPr>
            <a:picLocks noChangeAspect="1" noChangeArrowheads="1"/>
          </p:cNvPicPr>
          <p:nvPr/>
        </p:nvPicPr>
        <p:blipFill>
          <a:blip r:embed="rId4"/>
          <a:srcRect/>
          <a:stretch>
            <a:fillRect/>
          </a:stretch>
        </p:blipFill>
        <p:spPr bwMode="auto">
          <a:xfrm>
            <a:off x="3810000" y="4419600"/>
            <a:ext cx="4800600" cy="2217738"/>
          </a:xfrm>
          <a:prstGeom prst="rect">
            <a:avLst/>
          </a:prstGeom>
          <a:noFill/>
          <a:ln w="9525">
            <a:noFill/>
            <a:miter lim="800000"/>
            <a:headEnd/>
            <a:tailEnd/>
          </a:ln>
        </p:spPr>
      </p:pic>
      <p:pic>
        <p:nvPicPr>
          <p:cNvPr id="60421" name="Picture 3"/>
          <p:cNvPicPr>
            <a:picLocks noChangeAspect="1" noChangeArrowheads="1"/>
          </p:cNvPicPr>
          <p:nvPr/>
        </p:nvPicPr>
        <p:blipFill>
          <a:blip r:embed="rId5"/>
          <a:srcRect/>
          <a:stretch>
            <a:fillRect/>
          </a:stretch>
        </p:blipFill>
        <p:spPr bwMode="auto">
          <a:xfrm>
            <a:off x="6172200" y="1524000"/>
            <a:ext cx="2755900" cy="270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274638"/>
            <a:ext cx="6400800" cy="487362"/>
          </a:xfrm>
        </p:spPr>
        <p:txBody>
          <a:bodyPr/>
          <a:lstStyle/>
          <a:p>
            <a:pPr eaLnBrk="1" hangingPunct="1"/>
            <a:r>
              <a:rPr lang="en-US" sz="2800" b="1" smtClean="0">
                <a:solidFill>
                  <a:srgbClr val="800000"/>
                </a:solidFill>
              </a:rPr>
              <a:t>Nanofiber designs</a:t>
            </a:r>
          </a:p>
        </p:txBody>
      </p:sp>
      <p:sp>
        <p:nvSpPr>
          <p:cNvPr id="61442" name="Content Placeholder 2"/>
          <p:cNvSpPr>
            <a:spLocks noGrp="1"/>
          </p:cNvSpPr>
          <p:nvPr>
            <p:ph idx="1"/>
          </p:nvPr>
        </p:nvSpPr>
        <p:spPr>
          <a:xfrm>
            <a:off x="533400" y="990600"/>
            <a:ext cx="8229600" cy="2895600"/>
          </a:xfrm>
        </p:spPr>
        <p:txBody>
          <a:bodyPr/>
          <a:lstStyle/>
          <a:p>
            <a:pPr eaLnBrk="1" hangingPunct="1">
              <a:lnSpc>
                <a:spcPct val="80000"/>
              </a:lnSpc>
              <a:spcBef>
                <a:spcPct val="0"/>
              </a:spcBef>
            </a:pPr>
            <a:r>
              <a:rPr lang="en-US" sz="1800" b="1" smtClean="0"/>
              <a:t>Electrospinning technique:</a:t>
            </a:r>
          </a:p>
          <a:p>
            <a:pPr lvl="1" eaLnBrk="1" hangingPunct="1">
              <a:lnSpc>
                <a:spcPct val="80000"/>
              </a:lnSpc>
              <a:spcBef>
                <a:spcPct val="0"/>
              </a:spcBef>
            </a:pPr>
            <a:r>
              <a:rPr lang="en-US" sz="1800" b="1" smtClean="0"/>
              <a:t>Nanofibrous scaffolds are promising candidate scaffolds for cell-based tissue engineering.</a:t>
            </a:r>
          </a:p>
          <a:p>
            <a:pPr lvl="1" eaLnBrk="1" hangingPunct="1">
              <a:lnSpc>
                <a:spcPct val="80000"/>
              </a:lnSpc>
              <a:spcBef>
                <a:spcPct val="0"/>
              </a:spcBef>
            </a:pPr>
            <a:r>
              <a:rPr lang="en-US" sz="1800" b="1" smtClean="0"/>
              <a:t>More closely mimics the niche-like unit (ECM fibrils) for facilitating proper cell behavior.</a:t>
            </a:r>
          </a:p>
          <a:p>
            <a:pPr lvl="2" eaLnBrk="1" hangingPunct="1">
              <a:lnSpc>
                <a:spcPct val="80000"/>
              </a:lnSpc>
              <a:spcBef>
                <a:spcPct val="0"/>
              </a:spcBef>
            </a:pPr>
            <a:r>
              <a:rPr lang="en-US" sz="1800" b="1" smtClean="0"/>
              <a:t>Electrospinning generates loosely connected 3D porous mats with high porosity and high surface area which can mimic ECM.</a:t>
            </a:r>
          </a:p>
          <a:p>
            <a:pPr lvl="2" eaLnBrk="1" hangingPunct="1">
              <a:lnSpc>
                <a:spcPct val="80000"/>
              </a:lnSpc>
              <a:spcBef>
                <a:spcPct val="0"/>
              </a:spcBef>
            </a:pPr>
            <a:r>
              <a:rPr lang="en-US" sz="1800" b="1" smtClean="0"/>
              <a:t>Can be randomly or aligning on the surface based on ground collection plate</a:t>
            </a:r>
          </a:p>
          <a:p>
            <a:pPr eaLnBrk="1" hangingPunct="1">
              <a:lnSpc>
                <a:spcPct val="80000"/>
              </a:lnSpc>
              <a:spcBef>
                <a:spcPct val="0"/>
              </a:spcBef>
            </a:pPr>
            <a:r>
              <a:rPr lang="en-US" sz="1800" b="1" smtClean="0"/>
              <a:t>Made mostly of organic polymers.</a:t>
            </a:r>
          </a:p>
          <a:p>
            <a:pPr lvl="2" eaLnBrk="1" hangingPunct="1">
              <a:lnSpc>
                <a:spcPct val="80000"/>
              </a:lnSpc>
              <a:spcBef>
                <a:spcPct val="0"/>
              </a:spcBef>
            </a:pPr>
            <a:r>
              <a:rPr lang="en-US" sz="1800" b="1" smtClean="0"/>
              <a:t>Can be bioresorbable/biodegradable</a:t>
            </a:r>
          </a:p>
          <a:p>
            <a:pPr lvl="2" eaLnBrk="1" hangingPunct="1">
              <a:lnSpc>
                <a:spcPct val="80000"/>
              </a:lnSpc>
              <a:spcBef>
                <a:spcPct val="0"/>
              </a:spcBef>
            </a:pPr>
            <a:r>
              <a:rPr lang="en-US" sz="1800" b="1" smtClean="0"/>
              <a:t>Natural materials or synthetic</a:t>
            </a:r>
          </a:p>
        </p:txBody>
      </p:sp>
      <p:pic>
        <p:nvPicPr>
          <p:cNvPr id="52226" name="Picture 2"/>
          <p:cNvPicPr>
            <a:picLocks noChangeAspect="1" noChangeArrowheads="1"/>
          </p:cNvPicPr>
          <p:nvPr/>
        </p:nvPicPr>
        <p:blipFill>
          <a:blip r:embed="rId3">
            <a:lum bright="6000" contrast="26000"/>
          </a:blip>
          <a:srcRect/>
          <a:stretch>
            <a:fillRect/>
          </a:stretch>
        </p:blipFill>
        <p:spPr bwMode="auto">
          <a:xfrm>
            <a:off x="4648200" y="3886200"/>
            <a:ext cx="3944938" cy="2700338"/>
          </a:xfrm>
          <a:prstGeom prst="rect">
            <a:avLst/>
          </a:prstGeom>
          <a:noFill/>
          <a:ln w="9525">
            <a:noFill/>
            <a:miter lim="800000"/>
            <a:headEnd/>
            <a:tailEnd/>
          </a:ln>
          <a:effectLst>
            <a:outerShdw sx="102000" sy="102000" algn="ctr" rotWithShape="0">
              <a:srgbClr val="000000">
                <a:alpha val="39999"/>
              </a:srgbClr>
            </a:outerShdw>
          </a:effectLst>
        </p:spPr>
      </p:pic>
      <p:pic>
        <p:nvPicPr>
          <p:cNvPr id="5" name="Picture 2"/>
          <p:cNvPicPr>
            <a:picLocks noChangeAspect="1" noChangeArrowheads="1"/>
          </p:cNvPicPr>
          <p:nvPr/>
        </p:nvPicPr>
        <p:blipFill>
          <a:blip r:embed="rId4"/>
          <a:srcRect/>
          <a:stretch>
            <a:fillRect/>
          </a:stretch>
        </p:blipFill>
        <p:spPr bwMode="auto">
          <a:xfrm>
            <a:off x="1066800" y="3921125"/>
            <a:ext cx="3200400" cy="2706688"/>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990600" y="304800"/>
            <a:ext cx="7391400" cy="411163"/>
          </a:xfrm>
        </p:spPr>
        <p:txBody>
          <a:bodyPr/>
          <a:lstStyle/>
          <a:p>
            <a:pPr eaLnBrk="1" hangingPunct="1"/>
            <a:r>
              <a:rPr lang="en-US" sz="2800" b="1" u="sng" smtClean="0">
                <a:solidFill>
                  <a:srgbClr val="800000"/>
                </a:solidFill>
              </a:rPr>
              <a:t>Nanofiber advantage</a:t>
            </a:r>
          </a:p>
        </p:txBody>
      </p:sp>
      <p:sp>
        <p:nvSpPr>
          <p:cNvPr id="63490" name="Content Placeholder 2"/>
          <p:cNvSpPr>
            <a:spLocks noGrp="1"/>
          </p:cNvSpPr>
          <p:nvPr>
            <p:ph idx="1"/>
          </p:nvPr>
        </p:nvSpPr>
        <p:spPr>
          <a:xfrm>
            <a:off x="533400" y="838200"/>
            <a:ext cx="8305800" cy="2362200"/>
          </a:xfrm>
        </p:spPr>
        <p:txBody>
          <a:bodyPr/>
          <a:lstStyle/>
          <a:p>
            <a:pPr eaLnBrk="1" hangingPunct="1">
              <a:lnSpc>
                <a:spcPct val="80000"/>
              </a:lnSpc>
              <a:spcBef>
                <a:spcPct val="0"/>
              </a:spcBef>
            </a:pPr>
            <a:r>
              <a:rPr lang="en-US" sz="2000" b="1" smtClean="0"/>
              <a:t>Scaffold architecture affects cell binding and spreading.</a:t>
            </a:r>
          </a:p>
          <a:p>
            <a:pPr eaLnBrk="1" hangingPunct="1">
              <a:lnSpc>
                <a:spcPct val="80000"/>
              </a:lnSpc>
              <a:spcBef>
                <a:spcPct val="0"/>
              </a:spcBef>
            </a:pPr>
            <a:r>
              <a:rPr lang="en-US" sz="2000" b="1" smtClean="0"/>
              <a:t>The cells binding to scaffolds with </a:t>
            </a:r>
            <a:r>
              <a:rPr lang="en-US" sz="2000" b="1" smtClean="0">
                <a:solidFill>
                  <a:schemeClr val="folHlink"/>
                </a:solidFill>
              </a:rPr>
              <a:t>microscale</a:t>
            </a:r>
            <a:r>
              <a:rPr lang="en-US" sz="2000" b="1" smtClean="0"/>
              <a:t> architectures </a:t>
            </a:r>
            <a:r>
              <a:rPr lang="en-US" sz="2000" b="1" smtClean="0">
                <a:solidFill>
                  <a:schemeClr val="folHlink"/>
                </a:solidFill>
              </a:rPr>
              <a:t>flatten and spread</a:t>
            </a:r>
            <a:r>
              <a:rPr lang="en-US" sz="2000" b="1" smtClean="0"/>
              <a:t> as if cultured on flat surfaces. </a:t>
            </a:r>
          </a:p>
          <a:p>
            <a:pPr eaLnBrk="1" hangingPunct="1">
              <a:lnSpc>
                <a:spcPct val="80000"/>
              </a:lnSpc>
              <a:spcBef>
                <a:spcPct val="0"/>
              </a:spcBef>
            </a:pPr>
            <a:r>
              <a:rPr lang="en-US" sz="2000" b="1" smtClean="0"/>
              <a:t>The scaffolds with </a:t>
            </a:r>
            <a:r>
              <a:rPr lang="en-US" sz="2000" b="1" smtClean="0">
                <a:solidFill>
                  <a:schemeClr val="folHlink"/>
                </a:solidFill>
              </a:rPr>
              <a:t>nanoscale</a:t>
            </a:r>
            <a:r>
              <a:rPr lang="en-US" sz="2000" b="1" smtClean="0"/>
              <a:t> architectures have bigger surface area for absorbing proteins and present </a:t>
            </a:r>
            <a:r>
              <a:rPr lang="en-US" sz="2000" b="1" smtClean="0">
                <a:solidFill>
                  <a:schemeClr val="folHlink"/>
                </a:solidFill>
              </a:rPr>
              <a:t>more binding sites</a:t>
            </a:r>
            <a:r>
              <a:rPr lang="en-US" sz="2000" b="1" smtClean="0"/>
              <a:t> to cell membrane receptors.</a:t>
            </a:r>
          </a:p>
          <a:p>
            <a:pPr eaLnBrk="1" hangingPunct="1">
              <a:lnSpc>
                <a:spcPct val="80000"/>
              </a:lnSpc>
              <a:spcBef>
                <a:spcPct val="0"/>
              </a:spcBef>
            </a:pPr>
            <a:r>
              <a:rPr lang="en-US" sz="2000" b="1" smtClean="0"/>
              <a:t>The adsorbed proteins further can change the conformations, exposing additional binding sites, expected to provide an edge over microscale architectures for tissue generation applications.</a:t>
            </a:r>
          </a:p>
        </p:txBody>
      </p:sp>
      <p:pic>
        <p:nvPicPr>
          <p:cNvPr id="53250" name="Picture 2"/>
          <p:cNvPicPr>
            <a:picLocks noChangeAspect="1" noChangeArrowheads="1"/>
          </p:cNvPicPr>
          <p:nvPr/>
        </p:nvPicPr>
        <p:blipFill>
          <a:blip r:embed="rId3"/>
          <a:srcRect/>
          <a:stretch>
            <a:fillRect/>
          </a:stretch>
        </p:blipFill>
        <p:spPr bwMode="auto">
          <a:xfrm>
            <a:off x="2133600" y="3276600"/>
            <a:ext cx="4267200" cy="3151188"/>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33400" y="179388"/>
            <a:ext cx="8229600" cy="808037"/>
          </a:xfrm>
        </p:spPr>
        <p:txBody>
          <a:bodyPr/>
          <a:lstStyle/>
          <a:p>
            <a:pPr eaLnBrk="1" hangingPunct="1">
              <a:lnSpc>
                <a:spcPct val="80000"/>
              </a:lnSpc>
            </a:pPr>
            <a:r>
              <a:rPr lang="en-US" sz="3200" b="1" smtClean="0">
                <a:solidFill>
                  <a:srgbClr val="0000FF"/>
                </a:solidFill>
              </a:rPr>
              <a:t>The cytoskeleton: </a:t>
            </a:r>
            <a:br>
              <a:rPr lang="en-US" sz="3200" b="1" smtClean="0">
                <a:solidFill>
                  <a:srgbClr val="0000FF"/>
                </a:solidFill>
              </a:rPr>
            </a:br>
            <a:r>
              <a:rPr lang="en-US" sz="3200" b="1" smtClean="0">
                <a:solidFill>
                  <a:srgbClr val="0000FF"/>
                </a:solidFill>
              </a:rPr>
              <a:t>Internal nanostructured scaffolding</a:t>
            </a:r>
          </a:p>
        </p:txBody>
      </p:sp>
      <p:sp>
        <p:nvSpPr>
          <p:cNvPr id="3" name="Content Placeholder 2"/>
          <p:cNvSpPr>
            <a:spLocks noGrp="1"/>
          </p:cNvSpPr>
          <p:nvPr>
            <p:ph idx="1"/>
          </p:nvPr>
        </p:nvSpPr>
        <p:spPr/>
        <p:txBody>
          <a:bodyPr>
            <a:normAutofit/>
          </a:bodyPr>
          <a:lstStyle/>
          <a:p>
            <a:pPr eaLnBrk="1" hangingPunct="1">
              <a:lnSpc>
                <a:spcPct val="80000"/>
              </a:lnSpc>
              <a:spcBef>
                <a:spcPct val="10000"/>
              </a:spcBef>
              <a:defRPr/>
            </a:pPr>
            <a:r>
              <a:rPr lang="en-US" sz="2400" b="1" smtClean="0"/>
              <a:t>Strengthens cell &amp; maintains the shape</a:t>
            </a:r>
          </a:p>
          <a:p>
            <a:pPr lvl="1" eaLnBrk="1" hangingPunct="1">
              <a:lnSpc>
                <a:spcPct val="80000"/>
              </a:lnSpc>
              <a:spcBef>
                <a:spcPct val="10000"/>
              </a:spcBef>
              <a:defRPr/>
            </a:pPr>
            <a:r>
              <a:rPr lang="en-US" sz="2400" b="1" smtClean="0"/>
              <a:t>Allows the cell to adapt, reorganize and change shape</a:t>
            </a:r>
          </a:p>
          <a:p>
            <a:pPr eaLnBrk="1" hangingPunct="1">
              <a:lnSpc>
                <a:spcPct val="80000"/>
              </a:lnSpc>
              <a:spcBef>
                <a:spcPct val="10000"/>
              </a:spcBef>
              <a:defRPr/>
            </a:pPr>
            <a:r>
              <a:rPr lang="en-US" sz="2400" b="1" smtClean="0"/>
              <a:t>Plays important roles in both intracellular (within-cell) transport, cell signaling, gene expression (use of gene information to produce proteins) and cellular division.</a:t>
            </a:r>
          </a:p>
          <a:p>
            <a:pPr lvl="1" eaLnBrk="1" hangingPunct="1">
              <a:lnSpc>
                <a:spcPct val="80000"/>
              </a:lnSpc>
              <a:spcBef>
                <a:spcPct val="10000"/>
              </a:spcBef>
              <a:defRPr/>
            </a:pPr>
            <a:r>
              <a:rPr lang="en-US" sz="2400" b="1" smtClean="0"/>
              <a:t>Provides </a:t>
            </a:r>
            <a:r>
              <a:rPr lang="en-US" sz="2400" b="1" smtClean="0">
                <a:solidFill>
                  <a:srgbClr val="0000FF"/>
                </a:solidFill>
                <a:effectLst>
                  <a:outerShdw blurRad="38100" dist="38100" dir="2700000" algn="tl">
                    <a:srgbClr val="C0C0C0"/>
                  </a:outerShdw>
                </a:effectLst>
              </a:rPr>
              <a:t>"tracks" </a:t>
            </a:r>
            <a:r>
              <a:rPr lang="en-US" sz="2400" b="1" smtClean="0"/>
              <a:t>with its protein filaments for transport of organelles, molecules, vesicles, etc</a:t>
            </a:r>
          </a:p>
        </p:txBody>
      </p:sp>
      <p:pic>
        <p:nvPicPr>
          <p:cNvPr id="1027" name="Picture 3"/>
          <p:cNvPicPr>
            <a:picLocks noChangeAspect="1" noChangeArrowheads="1"/>
          </p:cNvPicPr>
          <p:nvPr/>
        </p:nvPicPr>
        <p:blipFill>
          <a:blip r:embed="rId3"/>
          <a:srcRect/>
          <a:stretch>
            <a:fillRect/>
          </a:stretch>
        </p:blipFill>
        <p:spPr bwMode="auto">
          <a:xfrm>
            <a:off x="4038600" y="3640138"/>
            <a:ext cx="4876800" cy="2865437"/>
          </a:xfrm>
          <a:prstGeom prst="rect">
            <a:avLst/>
          </a:prstGeom>
          <a:noFill/>
          <a:ln w="9525">
            <a:noFill/>
            <a:miter lim="800000"/>
            <a:headEnd/>
            <a:tailEnd/>
          </a:ln>
          <a:effectLst>
            <a:outerShdw blurRad="63500" sx="102000" sy="102000" algn="ctr" rotWithShape="0">
              <a:prstClr val="black">
                <a:alpha val="40000"/>
              </a:prstClr>
            </a:outerShdw>
          </a:effectLst>
        </p:spPr>
      </p:pic>
      <p:graphicFrame>
        <p:nvGraphicFramePr>
          <p:cNvPr id="8" name="Group 111"/>
          <p:cNvGraphicFramePr>
            <a:graphicFrameLocks/>
          </p:cNvGraphicFramePr>
          <p:nvPr/>
        </p:nvGraphicFramePr>
        <p:xfrm>
          <a:off x="355198" y="4156835"/>
          <a:ext cx="3276600" cy="1828800"/>
        </p:xfrm>
        <a:graphic>
          <a:graphicData uri="http://schemas.openxmlformats.org/drawingml/2006/table">
            <a:tbl>
              <a:tblPr>
                <a:effectLst>
                  <a:outerShdw blurRad="63500" sx="102000" sy="102000" algn="ctr" rotWithShape="0">
                    <a:prstClr val="black">
                      <a:alpha val="40000"/>
                    </a:prstClr>
                  </a:outerShdw>
                </a:effectLst>
              </a:tblPr>
              <a:tblGrid>
                <a:gridCol w="1717237"/>
                <a:gridCol w="1559363"/>
              </a:tblGrid>
              <a:tr h="3073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mj-lt"/>
                        </a:rPr>
                        <a:t>Element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smtClean="0">
                          <a:ln>
                            <a:noFill/>
                          </a:ln>
                          <a:solidFill>
                            <a:schemeClr val="tx1"/>
                          </a:solidFill>
                          <a:effectLst/>
                          <a:latin typeface="+mj-lt"/>
                        </a:rPr>
                        <a:t>Diameter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2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mj-lt"/>
                        </a:rPr>
                        <a:t>Microfilament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mj-lt"/>
                        </a:rPr>
                        <a:t>F-</a:t>
                      </a:r>
                      <a:r>
                        <a:rPr kumimoji="0" lang="en-US" sz="1400" b="1" i="0" u="none" strike="noStrike" cap="none" normalizeH="0" baseline="0" dirty="0" err="1" smtClean="0">
                          <a:ln>
                            <a:noFill/>
                          </a:ln>
                          <a:solidFill>
                            <a:schemeClr val="tx1"/>
                          </a:solidFill>
                          <a:effectLst/>
                          <a:latin typeface="+mj-lt"/>
                        </a:rPr>
                        <a:t>actin</a:t>
                      </a:r>
                      <a:endParaRPr kumimoji="0" lang="en-US" sz="1400" b="1" i="0" u="none" strike="noStrike" cap="none" normalizeH="0" baseline="0" dirty="0" smtClean="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mj-lt"/>
                        </a:rPr>
                        <a:t>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2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mj-lt"/>
                        </a:rPr>
                        <a:t>Intermediate filaments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mj-lt"/>
                        </a:rPr>
                        <a:t>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09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mj-lt"/>
                        </a:rPr>
                        <a:t>Microtubules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mj-lt"/>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274638"/>
            <a:ext cx="5715000" cy="715962"/>
          </a:xfrm>
        </p:spPr>
        <p:txBody>
          <a:bodyPr/>
          <a:lstStyle/>
          <a:p>
            <a:pPr eaLnBrk="1" hangingPunct="1"/>
            <a:r>
              <a:rPr lang="en-US" sz="2800" b="1" smtClean="0">
                <a:solidFill>
                  <a:srgbClr val="0000FF"/>
                </a:solidFill>
              </a:rPr>
              <a:t>General remarks</a:t>
            </a:r>
          </a:p>
        </p:txBody>
      </p:sp>
      <p:sp>
        <p:nvSpPr>
          <p:cNvPr id="64514" name="Content Placeholder 2"/>
          <p:cNvSpPr>
            <a:spLocks noGrp="1"/>
          </p:cNvSpPr>
          <p:nvPr>
            <p:ph idx="1"/>
          </p:nvPr>
        </p:nvSpPr>
        <p:spPr>
          <a:xfrm>
            <a:off x="381000" y="1066800"/>
            <a:ext cx="8229600" cy="4525963"/>
          </a:xfrm>
        </p:spPr>
        <p:txBody>
          <a:bodyPr/>
          <a:lstStyle/>
          <a:p>
            <a:pPr eaLnBrk="1" hangingPunct="1">
              <a:lnSpc>
                <a:spcPct val="80000"/>
              </a:lnSpc>
              <a:spcBef>
                <a:spcPct val="15000"/>
              </a:spcBef>
            </a:pPr>
            <a:r>
              <a:rPr lang="en-US" sz="2400" b="1" smtClean="0"/>
              <a:t>Toxicity must be avoided but inertness is not a high priority in nano/biomaterials. </a:t>
            </a:r>
          </a:p>
          <a:p>
            <a:pPr lvl="1" eaLnBrk="1" hangingPunct="1">
              <a:lnSpc>
                <a:spcPct val="80000"/>
              </a:lnSpc>
              <a:spcBef>
                <a:spcPct val="15000"/>
              </a:spcBef>
            </a:pPr>
            <a:r>
              <a:rPr lang="en-US" sz="2400" b="1" smtClean="0"/>
              <a:t>Bioactivity: positive interaction and effects on the human body.</a:t>
            </a:r>
          </a:p>
          <a:p>
            <a:pPr eaLnBrk="1" hangingPunct="1">
              <a:lnSpc>
                <a:spcPct val="80000"/>
              </a:lnSpc>
              <a:spcBef>
                <a:spcPct val="15000"/>
              </a:spcBef>
            </a:pPr>
            <a:r>
              <a:rPr lang="en-US" sz="2400" b="1" smtClean="0"/>
              <a:t>Metallics, alloys and ceramic biomaterials are useful for hard tissue (bone) but not suitable to replace soft tissues because of markedly different mechanical properties.</a:t>
            </a:r>
          </a:p>
          <a:p>
            <a:pPr lvl="1" eaLnBrk="1" hangingPunct="1">
              <a:lnSpc>
                <a:spcPct val="80000"/>
              </a:lnSpc>
              <a:spcBef>
                <a:spcPct val="15000"/>
              </a:spcBef>
            </a:pPr>
            <a:r>
              <a:rPr lang="en-US" sz="2400" b="1" smtClean="0"/>
              <a:t>Must match the material properties to the body material</a:t>
            </a:r>
          </a:p>
          <a:p>
            <a:pPr lvl="2" eaLnBrk="1" hangingPunct="1">
              <a:lnSpc>
                <a:spcPct val="80000"/>
              </a:lnSpc>
              <a:spcBef>
                <a:spcPct val="15000"/>
              </a:spcBef>
            </a:pPr>
            <a:r>
              <a:rPr lang="en-US" b="1" smtClean="0"/>
              <a:t>Consider modulus, shear, wear particles, fatigue, strength</a:t>
            </a:r>
          </a:p>
          <a:p>
            <a:pPr lvl="2" eaLnBrk="1" hangingPunct="1">
              <a:lnSpc>
                <a:spcPct val="80000"/>
              </a:lnSpc>
              <a:spcBef>
                <a:spcPct val="15000"/>
              </a:spcBef>
            </a:pPr>
            <a:r>
              <a:rPr lang="en-US" b="1" smtClean="0"/>
              <a:t>Applicable for 3-D geometries</a:t>
            </a:r>
          </a:p>
          <a:p>
            <a:pPr eaLnBrk="1" hangingPunct="1">
              <a:lnSpc>
                <a:spcPct val="80000"/>
              </a:lnSpc>
              <a:spcBef>
                <a:spcPct val="15000"/>
              </a:spcBef>
            </a:pPr>
            <a:r>
              <a:rPr lang="en-US" sz="2400" b="1" smtClean="0"/>
              <a:t>Conventional polymers are used for many of today’s pliable disposable or biodegradable medical devices. </a:t>
            </a:r>
          </a:p>
          <a:p>
            <a:pPr eaLnBrk="1" hangingPunct="1">
              <a:lnSpc>
                <a:spcPct val="80000"/>
              </a:lnSpc>
              <a:spcBef>
                <a:spcPct val="15000"/>
              </a:spcBef>
            </a:pPr>
            <a:r>
              <a:rPr lang="en-US" sz="2400" b="1" smtClean="0"/>
              <a:t>New functional biomaterials are anticipated…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6"/>
          <p:cNvSpPr>
            <a:spLocks noGrp="1"/>
          </p:cNvSpPr>
          <p:nvPr>
            <p:ph type="title"/>
          </p:nvPr>
        </p:nvSpPr>
        <p:spPr>
          <a:xfrm>
            <a:off x="1295400" y="274638"/>
            <a:ext cx="7391400" cy="563562"/>
          </a:xfrm>
        </p:spPr>
        <p:txBody>
          <a:bodyPr/>
          <a:lstStyle/>
          <a:p>
            <a:pPr eaLnBrk="1" hangingPunct="1"/>
            <a:r>
              <a:rPr lang="en-US" sz="2800" b="1" u="sng" smtClean="0">
                <a:solidFill>
                  <a:schemeClr val="folHlink"/>
                </a:solidFill>
              </a:rPr>
              <a:t>Take Home Message</a:t>
            </a:r>
          </a:p>
        </p:txBody>
      </p:sp>
      <p:sp>
        <p:nvSpPr>
          <p:cNvPr id="65538" name="Content Placeholder 7"/>
          <p:cNvSpPr>
            <a:spLocks noGrp="1"/>
          </p:cNvSpPr>
          <p:nvPr>
            <p:ph idx="1"/>
          </p:nvPr>
        </p:nvSpPr>
        <p:spPr>
          <a:xfrm>
            <a:off x="152400" y="838200"/>
            <a:ext cx="4953000" cy="5867400"/>
          </a:xfrm>
        </p:spPr>
        <p:txBody>
          <a:bodyPr/>
          <a:lstStyle/>
          <a:p>
            <a:pPr eaLnBrk="1" hangingPunct="1">
              <a:lnSpc>
                <a:spcPct val="80000"/>
              </a:lnSpc>
              <a:spcBef>
                <a:spcPct val="10000"/>
              </a:spcBef>
            </a:pPr>
            <a:r>
              <a:rPr lang="en-US" sz="2400" b="1" smtClean="0"/>
              <a:t>The eukaryotic cell is unimaginably complex and remarkable.</a:t>
            </a:r>
          </a:p>
          <a:p>
            <a:pPr eaLnBrk="1" hangingPunct="1">
              <a:lnSpc>
                <a:spcPct val="80000"/>
              </a:lnSpc>
              <a:spcBef>
                <a:spcPct val="10000"/>
              </a:spcBef>
            </a:pPr>
            <a:r>
              <a:rPr lang="en-US" sz="2400" b="1" smtClean="0"/>
              <a:t>Controlling interactions at the level of natural building blocks, from proteins to cells on the nanoscale, facilitates the novel exploration, manipulation, and application of living systems and biological phenomena.</a:t>
            </a:r>
          </a:p>
          <a:p>
            <a:pPr eaLnBrk="1" hangingPunct="1">
              <a:lnSpc>
                <a:spcPct val="80000"/>
              </a:lnSpc>
              <a:spcBef>
                <a:spcPct val="10000"/>
              </a:spcBef>
            </a:pPr>
            <a:r>
              <a:rPr lang="en-US" sz="2400" b="1" smtClean="0"/>
              <a:t>The nanostructured surface of a material can improve its interaction with cells and provide a desired response.</a:t>
            </a:r>
          </a:p>
          <a:p>
            <a:pPr eaLnBrk="1" hangingPunct="1">
              <a:lnSpc>
                <a:spcPct val="80000"/>
              </a:lnSpc>
              <a:spcBef>
                <a:spcPct val="10000"/>
              </a:spcBef>
            </a:pPr>
            <a:r>
              <a:rPr lang="en-US" sz="2400" b="1" smtClean="0"/>
              <a:t>Nanostructured tissue scaffolds and biomaterials are being applied for improved tissue design, reconstruction, and reparative medicine.</a:t>
            </a:r>
          </a:p>
          <a:p>
            <a:pPr eaLnBrk="1" hangingPunct="1">
              <a:lnSpc>
                <a:spcPct val="80000"/>
              </a:lnSpc>
              <a:spcBef>
                <a:spcPct val="10000"/>
              </a:spcBef>
            </a:pPr>
            <a:endParaRPr lang="en-US" sz="2400" b="1" smtClean="0"/>
          </a:p>
        </p:txBody>
      </p:sp>
      <p:grpSp>
        <p:nvGrpSpPr>
          <p:cNvPr id="65539" name="Group 34"/>
          <p:cNvGrpSpPr>
            <a:grpSpLocks/>
          </p:cNvGrpSpPr>
          <p:nvPr/>
        </p:nvGrpSpPr>
        <p:grpSpPr bwMode="auto">
          <a:xfrm>
            <a:off x="4800600" y="2438400"/>
            <a:ext cx="4343400" cy="3079750"/>
            <a:chOff x="4648200" y="3429000"/>
            <a:chExt cx="4343400" cy="3079968"/>
          </a:xfrm>
        </p:grpSpPr>
        <p:grpSp>
          <p:nvGrpSpPr>
            <p:cNvPr id="65540" name="Group 19"/>
            <p:cNvGrpSpPr>
              <a:grpSpLocks/>
            </p:cNvGrpSpPr>
            <p:nvPr/>
          </p:nvGrpSpPr>
          <p:grpSpPr bwMode="auto">
            <a:xfrm>
              <a:off x="4648200" y="3810028"/>
              <a:ext cx="4343400" cy="2698940"/>
              <a:chOff x="4800600" y="2090524"/>
              <a:chExt cx="4343400" cy="2698940"/>
            </a:xfrm>
          </p:grpSpPr>
          <p:sp>
            <p:nvSpPr>
              <p:cNvPr id="21" name="TextBox 20"/>
              <p:cNvSpPr txBox="1"/>
              <p:nvPr/>
            </p:nvSpPr>
            <p:spPr>
              <a:xfrm>
                <a:off x="8001000" y="2627136"/>
                <a:ext cx="1143000" cy="641395"/>
              </a:xfrm>
              <a:prstGeom prst="rect">
                <a:avLst/>
              </a:prstGeom>
              <a:noFill/>
            </p:spPr>
            <p:txBody>
              <a:bodyPr>
                <a:spAutoFit/>
              </a:bodyPr>
              <a:lstStyle/>
              <a:p>
                <a:pPr algn="ctr" fontAlgn="auto">
                  <a:spcBef>
                    <a:spcPts val="0"/>
                  </a:spcBef>
                  <a:spcAft>
                    <a:spcPts val="0"/>
                  </a:spcAft>
                  <a:defRPr/>
                </a:pPr>
                <a:r>
                  <a:rPr lang="en-US" b="1" kern="0" dirty="0">
                    <a:solidFill>
                      <a:srgbClr val="0000FF"/>
                    </a:solidFill>
                    <a:latin typeface="+mn-lt"/>
                    <a:cs typeface="+mn-cs"/>
                  </a:rPr>
                  <a:t>Basic Science</a:t>
                </a:r>
              </a:p>
            </p:txBody>
          </p:sp>
          <p:grpSp>
            <p:nvGrpSpPr>
              <p:cNvPr id="65543" name="Group 15"/>
              <p:cNvGrpSpPr>
                <a:grpSpLocks/>
              </p:cNvGrpSpPr>
              <p:nvPr/>
            </p:nvGrpSpPr>
            <p:grpSpPr bwMode="auto">
              <a:xfrm>
                <a:off x="4800600" y="2090524"/>
                <a:ext cx="3941762" cy="2698940"/>
                <a:chOff x="4800600" y="2090524"/>
                <a:chExt cx="3941762" cy="2698940"/>
              </a:xfrm>
            </p:grpSpPr>
            <p:sp>
              <p:nvSpPr>
                <p:cNvPr id="65544" name="Oval 3"/>
                <p:cNvSpPr>
                  <a:spLocks noChangeArrowheads="1"/>
                </p:cNvSpPr>
                <p:nvPr/>
              </p:nvSpPr>
              <p:spPr bwMode="auto">
                <a:xfrm>
                  <a:off x="6324600" y="2285800"/>
                  <a:ext cx="1828800" cy="1828929"/>
                </a:xfrm>
                <a:prstGeom prst="ellipse">
                  <a:avLst/>
                </a:prstGeom>
                <a:solidFill>
                  <a:srgbClr val="FF0000"/>
                </a:solidFill>
                <a:ln w="19050" algn="ctr">
                  <a:solidFill>
                    <a:srgbClr val="BC0000"/>
                  </a:solidFill>
                  <a:round/>
                  <a:headEnd/>
                  <a:tailEnd/>
                </a:ln>
              </p:spPr>
              <p:txBody>
                <a:bodyPr anchor="ctr"/>
                <a:lstStyle/>
                <a:p>
                  <a:pPr algn="ctr"/>
                  <a:endParaRPr lang="en-US" b="1">
                    <a:solidFill>
                      <a:srgbClr val="FFFFFF"/>
                    </a:solidFill>
                    <a:latin typeface="Times New Roman" pitchFamily="18" charset="0"/>
                  </a:endParaRPr>
                </a:p>
              </p:txBody>
            </p:sp>
            <p:sp>
              <p:nvSpPr>
                <p:cNvPr id="24" name="Freeform 23"/>
                <p:cNvSpPr/>
                <p:nvPr/>
              </p:nvSpPr>
              <p:spPr>
                <a:xfrm>
                  <a:off x="6324600" y="2971648"/>
                  <a:ext cx="1828800" cy="609643"/>
                </a:xfrm>
                <a:custGeom>
                  <a:avLst/>
                  <a:gdLst>
                    <a:gd name="connsiteX0" fmla="*/ 0 w 2042160"/>
                    <a:gd name="connsiteY0" fmla="*/ 591820 h 711200"/>
                    <a:gd name="connsiteX1" fmla="*/ 746760 w 2042160"/>
                    <a:gd name="connsiteY1" fmla="*/ 12700 h 711200"/>
                    <a:gd name="connsiteX2" fmla="*/ 1356360 w 2042160"/>
                    <a:gd name="connsiteY2" fmla="*/ 668020 h 711200"/>
                    <a:gd name="connsiteX3" fmla="*/ 2042160 w 2042160"/>
                    <a:gd name="connsiteY3" fmla="*/ 271780 h 711200"/>
                  </a:gdLst>
                  <a:ahLst/>
                  <a:cxnLst>
                    <a:cxn ang="0">
                      <a:pos x="connsiteX0" y="connsiteY0"/>
                    </a:cxn>
                    <a:cxn ang="0">
                      <a:pos x="connsiteX1" y="connsiteY1"/>
                    </a:cxn>
                    <a:cxn ang="0">
                      <a:pos x="connsiteX2" y="connsiteY2"/>
                    </a:cxn>
                    <a:cxn ang="0">
                      <a:pos x="connsiteX3" y="connsiteY3"/>
                    </a:cxn>
                  </a:cxnLst>
                  <a:rect l="l" t="t" r="r" b="b"/>
                  <a:pathLst>
                    <a:path w="2042160" h="711200">
                      <a:moveTo>
                        <a:pt x="0" y="591820"/>
                      </a:moveTo>
                      <a:cubicBezTo>
                        <a:pt x="260350" y="295910"/>
                        <a:pt x="520700" y="0"/>
                        <a:pt x="746760" y="12700"/>
                      </a:cubicBezTo>
                      <a:cubicBezTo>
                        <a:pt x="972820" y="25400"/>
                        <a:pt x="1140460" y="624840"/>
                        <a:pt x="1356360" y="668020"/>
                      </a:cubicBezTo>
                      <a:cubicBezTo>
                        <a:pt x="1572260" y="711200"/>
                        <a:pt x="1807210" y="491490"/>
                        <a:pt x="2042160" y="271780"/>
                      </a:cubicBezTo>
                    </a:path>
                  </a:pathLst>
                </a:custGeom>
                <a:noFill/>
                <a:ln w="22225" cap="flat" cmpd="sng" algn="ctr">
                  <a:solidFill>
                    <a:srgbClr val="0000FF"/>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Times New Roman"/>
                    <a:cs typeface="+mn-cs"/>
                  </a:endParaRPr>
                </a:p>
              </p:txBody>
            </p:sp>
            <p:sp>
              <p:nvSpPr>
                <p:cNvPr id="65546" name="TextBox 24"/>
                <p:cNvSpPr txBox="1">
                  <a:spLocks noChangeArrowheads="1"/>
                </p:cNvSpPr>
                <p:nvPr/>
              </p:nvSpPr>
              <p:spPr bwMode="auto">
                <a:xfrm>
                  <a:off x="6629400" y="2590621"/>
                  <a:ext cx="1219200" cy="366738"/>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Living Cells</a:t>
                  </a:r>
                </a:p>
              </p:txBody>
            </p:sp>
            <p:sp>
              <p:nvSpPr>
                <p:cNvPr id="65547" name="TextBox 25"/>
                <p:cNvSpPr txBox="1">
                  <a:spLocks noChangeArrowheads="1"/>
                </p:cNvSpPr>
                <p:nvPr/>
              </p:nvSpPr>
              <p:spPr bwMode="auto">
                <a:xfrm>
                  <a:off x="6553200" y="3505086"/>
                  <a:ext cx="1450975" cy="366738"/>
                </a:xfrm>
                <a:prstGeom prst="rect">
                  <a:avLst/>
                </a:prstGeom>
                <a:noFill/>
                <a:ln w="9525">
                  <a:noFill/>
                  <a:miter lim="800000"/>
                  <a:headEnd/>
                  <a:tailEnd/>
                </a:ln>
              </p:spPr>
              <p:txBody>
                <a:bodyPr wrap="none">
                  <a:spAutoFit/>
                </a:bodyPr>
                <a:lstStyle/>
                <a:p>
                  <a:r>
                    <a:rPr lang="en-US" b="1">
                      <a:solidFill>
                        <a:srgbClr val="FFFF00"/>
                      </a:solidFill>
                      <a:latin typeface="Calibri" pitchFamily="34" charset="0"/>
                    </a:rPr>
                    <a:t>Nanosystems</a:t>
                  </a:r>
                </a:p>
              </p:txBody>
            </p:sp>
            <p:sp>
              <p:nvSpPr>
                <p:cNvPr id="28" name="TextBox 27"/>
                <p:cNvSpPr txBox="1"/>
                <p:nvPr/>
              </p:nvSpPr>
              <p:spPr>
                <a:xfrm>
                  <a:off x="6030913" y="4148069"/>
                  <a:ext cx="2447925" cy="641395"/>
                </a:xfrm>
                <a:prstGeom prst="rect">
                  <a:avLst/>
                </a:prstGeom>
                <a:noFill/>
              </p:spPr>
              <p:txBody>
                <a:bodyPr wrap="none">
                  <a:spAutoFit/>
                </a:bodyPr>
                <a:lstStyle/>
                <a:p>
                  <a:pPr algn="ctr" fontAlgn="auto">
                    <a:spcBef>
                      <a:spcPts val="0"/>
                    </a:spcBef>
                    <a:spcAft>
                      <a:spcPts val="0"/>
                    </a:spcAft>
                    <a:defRPr/>
                  </a:pPr>
                  <a:r>
                    <a:rPr lang="en-US" b="1" kern="0" dirty="0">
                      <a:solidFill>
                        <a:srgbClr val="0000FF"/>
                      </a:solidFill>
                      <a:latin typeface="+mn-lt"/>
                      <a:cs typeface="+mn-cs"/>
                    </a:rPr>
                    <a:t>Stem Cell Therapy/</a:t>
                  </a:r>
                </a:p>
                <a:p>
                  <a:pPr algn="ctr" fontAlgn="auto">
                    <a:spcBef>
                      <a:spcPts val="0"/>
                    </a:spcBef>
                    <a:spcAft>
                      <a:spcPts val="0"/>
                    </a:spcAft>
                    <a:defRPr/>
                  </a:pPr>
                  <a:r>
                    <a:rPr lang="en-US" b="1" kern="0" dirty="0">
                      <a:solidFill>
                        <a:srgbClr val="0000FF"/>
                      </a:solidFill>
                      <a:latin typeface="+mn-lt"/>
                      <a:cs typeface="+mn-cs"/>
                    </a:rPr>
                    <a:t>Directed Differentiation</a:t>
                  </a:r>
                </a:p>
              </p:txBody>
            </p:sp>
            <p:sp>
              <p:nvSpPr>
                <p:cNvPr id="29" name="TextBox 28"/>
                <p:cNvSpPr txBox="1"/>
                <p:nvPr/>
              </p:nvSpPr>
              <p:spPr>
                <a:xfrm>
                  <a:off x="4800600" y="2779547"/>
                  <a:ext cx="1447800" cy="641395"/>
                </a:xfrm>
                <a:prstGeom prst="rect">
                  <a:avLst/>
                </a:prstGeom>
                <a:noFill/>
              </p:spPr>
              <p:txBody>
                <a:bodyPr>
                  <a:spAutoFit/>
                </a:bodyPr>
                <a:lstStyle/>
                <a:p>
                  <a:pPr algn="ctr" fontAlgn="auto">
                    <a:spcBef>
                      <a:spcPts val="0"/>
                    </a:spcBef>
                    <a:spcAft>
                      <a:spcPts val="0"/>
                    </a:spcAft>
                    <a:defRPr/>
                  </a:pPr>
                  <a:r>
                    <a:rPr lang="en-US" b="1" kern="0" dirty="0">
                      <a:solidFill>
                        <a:srgbClr val="0000FF"/>
                      </a:solidFill>
                      <a:latin typeface="+mn-lt"/>
                      <a:cs typeface="+mn-cs"/>
                    </a:rPr>
                    <a:t>Tissue Engineering</a:t>
                  </a:r>
                </a:p>
              </p:txBody>
            </p:sp>
            <p:sp>
              <p:nvSpPr>
                <p:cNvPr id="65550" name="Curved Right Arrow 29"/>
                <p:cNvSpPr>
                  <a:spLocks noChangeArrowheads="1"/>
                </p:cNvSpPr>
                <p:nvPr/>
              </p:nvSpPr>
              <p:spPr bwMode="auto">
                <a:xfrm rot="7952673">
                  <a:off x="8127988" y="1803198"/>
                  <a:ext cx="327048" cy="901700"/>
                </a:xfrm>
                <a:prstGeom prst="curvedRightArrow">
                  <a:avLst>
                    <a:gd name="adj1" fmla="val 25005"/>
                    <a:gd name="adj2" fmla="val 49998"/>
                    <a:gd name="adj3" fmla="val 25000"/>
                  </a:avLst>
                </a:prstGeom>
                <a:solidFill>
                  <a:srgbClr val="FF0000"/>
                </a:solidFill>
                <a:ln w="19050" algn="ctr">
                  <a:solidFill>
                    <a:srgbClr val="BC0000"/>
                  </a:solidFill>
                  <a:miter lim="800000"/>
                  <a:headEnd/>
                  <a:tailEnd/>
                </a:ln>
              </p:spPr>
              <p:txBody>
                <a:bodyPr anchor="ctr"/>
                <a:lstStyle/>
                <a:p>
                  <a:pPr algn="ctr"/>
                  <a:endParaRPr lang="en-US" b="1">
                    <a:solidFill>
                      <a:srgbClr val="FFFFFF"/>
                    </a:solidFill>
                    <a:latin typeface="Times New Roman" pitchFamily="18" charset="0"/>
                  </a:endParaRPr>
                </a:p>
              </p:txBody>
            </p:sp>
            <p:sp>
              <p:nvSpPr>
                <p:cNvPr id="65551" name="Curved Right Arrow 30"/>
                <p:cNvSpPr>
                  <a:spLocks noChangeArrowheads="1"/>
                </p:cNvSpPr>
                <p:nvPr/>
              </p:nvSpPr>
              <p:spPr bwMode="auto">
                <a:xfrm rot="2776870">
                  <a:off x="5917394" y="1891311"/>
                  <a:ext cx="357212" cy="923925"/>
                </a:xfrm>
                <a:prstGeom prst="curvedRightArrow">
                  <a:avLst>
                    <a:gd name="adj1" fmla="val 25003"/>
                    <a:gd name="adj2" fmla="val 50005"/>
                    <a:gd name="adj3" fmla="val 25000"/>
                  </a:avLst>
                </a:prstGeom>
                <a:solidFill>
                  <a:srgbClr val="FF0000"/>
                </a:solidFill>
                <a:ln w="19050" algn="ctr">
                  <a:solidFill>
                    <a:srgbClr val="BC0000"/>
                  </a:solidFill>
                  <a:miter lim="800000"/>
                  <a:headEnd/>
                  <a:tailEnd/>
                </a:ln>
              </p:spPr>
              <p:txBody>
                <a:bodyPr anchor="ctr"/>
                <a:lstStyle/>
                <a:p>
                  <a:pPr algn="ctr"/>
                  <a:endParaRPr lang="en-US" b="1">
                    <a:solidFill>
                      <a:srgbClr val="FFFFFF"/>
                    </a:solidFill>
                    <a:latin typeface="Times New Roman" pitchFamily="18" charset="0"/>
                  </a:endParaRPr>
                </a:p>
              </p:txBody>
            </p:sp>
            <p:sp>
              <p:nvSpPr>
                <p:cNvPr id="65552" name="Curved Right Arrow 31"/>
                <p:cNvSpPr>
                  <a:spLocks noChangeArrowheads="1"/>
                </p:cNvSpPr>
                <p:nvPr/>
              </p:nvSpPr>
              <p:spPr bwMode="auto">
                <a:xfrm rot="-9277760">
                  <a:off x="8339138" y="3224078"/>
                  <a:ext cx="317500" cy="935104"/>
                </a:xfrm>
                <a:prstGeom prst="curvedRightArrow">
                  <a:avLst>
                    <a:gd name="adj1" fmla="val 24993"/>
                    <a:gd name="adj2" fmla="val 50000"/>
                    <a:gd name="adj3" fmla="val 25000"/>
                  </a:avLst>
                </a:prstGeom>
                <a:solidFill>
                  <a:srgbClr val="FF0000"/>
                </a:solidFill>
                <a:ln w="19050" algn="ctr">
                  <a:solidFill>
                    <a:srgbClr val="BC0000"/>
                  </a:solidFill>
                  <a:miter lim="800000"/>
                  <a:headEnd/>
                  <a:tailEnd/>
                </a:ln>
              </p:spPr>
              <p:txBody>
                <a:bodyPr anchor="ctr"/>
                <a:lstStyle/>
                <a:p>
                  <a:pPr algn="ctr"/>
                  <a:endParaRPr lang="en-US" b="1">
                    <a:solidFill>
                      <a:srgbClr val="FFFFFF"/>
                    </a:solidFill>
                    <a:latin typeface="Times New Roman" pitchFamily="18" charset="0"/>
                  </a:endParaRPr>
                </a:p>
              </p:txBody>
            </p:sp>
            <p:sp>
              <p:nvSpPr>
                <p:cNvPr id="65553" name="Curved Right Arrow 32"/>
                <p:cNvSpPr>
                  <a:spLocks noChangeArrowheads="1"/>
                </p:cNvSpPr>
                <p:nvPr/>
              </p:nvSpPr>
              <p:spPr bwMode="auto">
                <a:xfrm rot="-1527297">
                  <a:off x="5819775" y="3387603"/>
                  <a:ext cx="369888" cy="923990"/>
                </a:xfrm>
                <a:prstGeom prst="curvedRightArrow">
                  <a:avLst>
                    <a:gd name="adj1" fmla="val 24992"/>
                    <a:gd name="adj2" fmla="val 49995"/>
                    <a:gd name="adj3" fmla="val 25000"/>
                  </a:avLst>
                </a:prstGeom>
                <a:solidFill>
                  <a:srgbClr val="FF0000"/>
                </a:solidFill>
                <a:ln w="19050" algn="ctr">
                  <a:solidFill>
                    <a:srgbClr val="BC0000"/>
                  </a:solidFill>
                  <a:miter lim="800000"/>
                  <a:headEnd/>
                  <a:tailEnd/>
                </a:ln>
              </p:spPr>
              <p:txBody>
                <a:bodyPr anchor="ctr"/>
                <a:lstStyle/>
                <a:p>
                  <a:pPr algn="ctr"/>
                  <a:endParaRPr lang="en-US" b="1">
                    <a:solidFill>
                      <a:srgbClr val="FFFFFF"/>
                    </a:solidFill>
                    <a:latin typeface="Times New Roman" pitchFamily="18" charset="0"/>
                  </a:endParaRPr>
                </a:p>
              </p:txBody>
            </p:sp>
          </p:grpSp>
        </p:grpSp>
        <p:sp>
          <p:nvSpPr>
            <p:cNvPr id="34" name="TextBox 33"/>
            <p:cNvSpPr txBox="1"/>
            <p:nvPr/>
          </p:nvSpPr>
          <p:spPr>
            <a:xfrm>
              <a:off x="6180138" y="3429000"/>
              <a:ext cx="1724025" cy="366739"/>
            </a:xfrm>
            <a:prstGeom prst="rect">
              <a:avLst/>
            </a:prstGeom>
            <a:noFill/>
          </p:spPr>
          <p:txBody>
            <a:bodyPr wrap="none">
              <a:spAutoFit/>
            </a:bodyPr>
            <a:lstStyle/>
            <a:p>
              <a:pPr algn="ctr" fontAlgn="auto">
                <a:spcBef>
                  <a:spcPts val="0"/>
                </a:spcBef>
                <a:spcAft>
                  <a:spcPts val="0"/>
                </a:spcAft>
                <a:defRPr/>
              </a:pPr>
              <a:r>
                <a:rPr lang="en-US" b="1" kern="0" dirty="0">
                  <a:solidFill>
                    <a:srgbClr val="0000FF"/>
                  </a:solidFill>
                  <a:latin typeface="+mn-lt"/>
                  <a:cs typeface="+mn-cs"/>
                </a:rPr>
                <a:t>Nanofabrication</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b="1" smtClean="0">
                <a:solidFill>
                  <a:srgbClr val="0000FF"/>
                </a:solidFill>
              </a:rPr>
              <a:t>Questions</a:t>
            </a:r>
          </a:p>
        </p:txBody>
      </p:sp>
      <p:pic>
        <p:nvPicPr>
          <p:cNvPr id="66562" name="Picture 2"/>
          <p:cNvPicPr>
            <a:picLocks noChangeAspect="1" noChangeArrowheads="1"/>
          </p:cNvPicPr>
          <p:nvPr/>
        </p:nvPicPr>
        <p:blipFill>
          <a:blip r:embed="rId3"/>
          <a:srcRect/>
          <a:stretch>
            <a:fillRect/>
          </a:stretch>
        </p:blipFill>
        <p:spPr bwMode="auto">
          <a:xfrm>
            <a:off x="2590800" y="2209800"/>
            <a:ext cx="3911600" cy="271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z="3600" b="1" smtClean="0">
                <a:solidFill>
                  <a:srgbClr val="0000FF"/>
                </a:solidFill>
              </a:rPr>
              <a:t>Cell membrane nanostructure</a:t>
            </a:r>
          </a:p>
        </p:txBody>
      </p:sp>
      <p:sp>
        <p:nvSpPr>
          <p:cNvPr id="3" name="Content Placeholder 2"/>
          <p:cNvSpPr>
            <a:spLocks noGrp="1"/>
          </p:cNvSpPr>
          <p:nvPr>
            <p:ph idx="1"/>
          </p:nvPr>
        </p:nvSpPr>
        <p:spPr>
          <a:xfrm>
            <a:off x="76200" y="1412875"/>
            <a:ext cx="3657600" cy="4876800"/>
          </a:xfrm>
        </p:spPr>
        <p:txBody>
          <a:bodyPr>
            <a:noAutofit/>
          </a:bodyPr>
          <a:lstStyle/>
          <a:p>
            <a:pPr eaLnBrk="1" hangingPunct="1">
              <a:lnSpc>
                <a:spcPct val="80000"/>
              </a:lnSpc>
              <a:spcBef>
                <a:spcPct val="50000"/>
              </a:spcBef>
              <a:defRPr/>
            </a:pPr>
            <a:r>
              <a:rPr lang="en-US" sz="2400" smtClean="0"/>
              <a:t>Outer membrane of cell that controls cellular traffic.</a:t>
            </a:r>
          </a:p>
          <a:p>
            <a:pPr eaLnBrk="1" hangingPunct="1">
              <a:lnSpc>
                <a:spcPct val="80000"/>
              </a:lnSpc>
              <a:spcBef>
                <a:spcPct val="50000"/>
              </a:spcBef>
              <a:defRPr/>
            </a:pPr>
            <a:r>
              <a:rPr lang="en-US" sz="2400" smtClean="0"/>
              <a:t>Contains proteins called </a:t>
            </a:r>
            <a:r>
              <a:rPr lang="en-US" sz="2400" b="1" smtClean="0">
                <a:solidFill>
                  <a:srgbClr val="0000FF"/>
                </a:solidFill>
                <a:effectLst>
                  <a:outerShdw blurRad="38100" dist="38100" dir="2700000" algn="tl">
                    <a:srgbClr val="C0C0C0"/>
                  </a:outerShdw>
                </a:effectLst>
              </a:rPr>
              <a:t>integrins</a:t>
            </a:r>
            <a:r>
              <a:rPr lang="en-US" sz="2400" smtClean="0"/>
              <a:t> that span through the membrane and allow passage of materials (velcro-like receptors that control cell attachment, moving and signaling).</a:t>
            </a:r>
          </a:p>
          <a:p>
            <a:pPr eaLnBrk="1" hangingPunct="1">
              <a:lnSpc>
                <a:spcPct val="80000"/>
              </a:lnSpc>
              <a:spcBef>
                <a:spcPct val="50000"/>
              </a:spcBef>
              <a:defRPr/>
            </a:pPr>
            <a:r>
              <a:rPr lang="en-US" sz="2400" smtClean="0"/>
              <a:t>Proteins are surrounded by a phospholipid (hydrophilic head and two hydrophobic tails) bi-layer.</a:t>
            </a:r>
          </a:p>
        </p:txBody>
      </p:sp>
      <p:pic>
        <p:nvPicPr>
          <p:cNvPr id="3074" name="Picture 2"/>
          <p:cNvPicPr>
            <a:picLocks noChangeAspect="1" noChangeArrowheads="1"/>
          </p:cNvPicPr>
          <p:nvPr/>
        </p:nvPicPr>
        <p:blipFill>
          <a:blip r:embed="rId3"/>
          <a:srcRect/>
          <a:stretch>
            <a:fillRect/>
          </a:stretch>
        </p:blipFill>
        <p:spPr bwMode="auto">
          <a:xfrm>
            <a:off x="3962400" y="1600200"/>
            <a:ext cx="5181600" cy="444817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04800"/>
            <a:ext cx="8229600" cy="904875"/>
          </a:xfrm>
        </p:spPr>
        <p:txBody>
          <a:bodyPr/>
          <a:lstStyle/>
          <a:p>
            <a:pPr eaLnBrk="1" hangingPunct="1">
              <a:lnSpc>
                <a:spcPct val="80000"/>
              </a:lnSpc>
            </a:pPr>
            <a:r>
              <a:rPr lang="en-US" sz="3200" b="1" smtClean="0">
                <a:solidFill>
                  <a:srgbClr val="0000FF"/>
                </a:solidFill>
              </a:rPr>
              <a:t>The importance of integrins: </a:t>
            </a:r>
            <a:br>
              <a:rPr lang="en-US" sz="3200" b="1" smtClean="0">
                <a:solidFill>
                  <a:srgbClr val="0000FF"/>
                </a:solidFill>
              </a:rPr>
            </a:br>
            <a:r>
              <a:rPr lang="en-US" sz="3200" b="1" smtClean="0">
                <a:solidFill>
                  <a:srgbClr val="0000FF"/>
                </a:solidFill>
              </a:rPr>
              <a:t>Surface receptors </a:t>
            </a:r>
          </a:p>
        </p:txBody>
      </p:sp>
      <p:sp>
        <p:nvSpPr>
          <p:cNvPr id="19458" name="Content Placeholder 2"/>
          <p:cNvSpPr>
            <a:spLocks noGrp="1"/>
          </p:cNvSpPr>
          <p:nvPr>
            <p:ph idx="1"/>
          </p:nvPr>
        </p:nvSpPr>
        <p:spPr>
          <a:xfrm>
            <a:off x="0" y="1295400"/>
            <a:ext cx="5129213" cy="4876800"/>
          </a:xfrm>
        </p:spPr>
        <p:txBody>
          <a:bodyPr/>
          <a:lstStyle/>
          <a:p>
            <a:pPr eaLnBrk="1" hangingPunct="1">
              <a:lnSpc>
                <a:spcPct val="80000"/>
              </a:lnSpc>
            </a:pPr>
            <a:r>
              <a:rPr lang="en-US" sz="2500" smtClean="0"/>
              <a:t>Typically, integrin protein receptors inform a cell of the molecules in its environment and the cell evokes a response. </a:t>
            </a:r>
          </a:p>
          <a:p>
            <a:pPr lvl="1" eaLnBrk="1" hangingPunct="1">
              <a:lnSpc>
                <a:spcPct val="80000"/>
              </a:lnSpc>
            </a:pPr>
            <a:r>
              <a:rPr lang="en-US" sz="2200" smtClean="0"/>
              <a:t>Integrins performs outside-in signalling</a:t>
            </a:r>
          </a:p>
          <a:p>
            <a:pPr lvl="1" eaLnBrk="1" hangingPunct="1">
              <a:lnSpc>
                <a:spcPct val="80000"/>
              </a:lnSpc>
            </a:pPr>
            <a:r>
              <a:rPr lang="en-US" sz="2200" smtClean="0"/>
              <a:t>But they also operate an inside-out mode </a:t>
            </a:r>
          </a:p>
          <a:p>
            <a:pPr eaLnBrk="1" hangingPunct="1">
              <a:lnSpc>
                <a:spcPct val="80000"/>
              </a:lnSpc>
            </a:pPr>
            <a:r>
              <a:rPr lang="en-US" sz="2500" smtClean="0"/>
              <a:t>They transduce information from the external environment, extracellular matrix (ECM), to the cell as well as reveal the status of the cell to the outside, allowing rapid and flexible responses to changes in the environment --- Helps the cells to migrate.</a:t>
            </a:r>
          </a:p>
        </p:txBody>
      </p:sp>
      <p:pic>
        <p:nvPicPr>
          <p:cNvPr id="2051" name="Picture 3"/>
          <p:cNvPicPr>
            <a:picLocks noChangeAspect="1" noChangeArrowheads="1"/>
          </p:cNvPicPr>
          <p:nvPr/>
        </p:nvPicPr>
        <p:blipFill>
          <a:blip r:embed="rId3">
            <a:lum bright="-14000"/>
          </a:blip>
          <a:srcRect/>
          <a:stretch>
            <a:fillRect/>
          </a:stretch>
        </p:blipFill>
        <p:spPr bwMode="auto">
          <a:xfrm>
            <a:off x="5181600" y="2362200"/>
            <a:ext cx="3838575" cy="2805113"/>
          </a:xfrm>
          <a:prstGeom prst="rect">
            <a:avLst/>
          </a:prstGeom>
          <a:noFill/>
          <a:ln w="9525">
            <a:noFill/>
            <a:miter lim="800000"/>
            <a:headEnd/>
            <a:tailEnd/>
          </a:ln>
          <a:effectLst>
            <a:outerShdw sx="102000" sy="102000" algn="ctr" rotWithShape="0">
              <a:srgbClr val="000000">
                <a:alpha val="39999"/>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p:nvPr>
        </p:nvSpPr>
        <p:spPr>
          <a:xfrm>
            <a:off x="838200" y="304800"/>
            <a:ext cx="7620000" cy="457200"/>
          </a:xfrm>
        </p:spPr>
        <p:txBody>
          <a:bodyPr/>
          <a:lstStyle/>
          <a:p>
            <a:pPr algn="l" eaLnBrk="1" hangingPunct="1"/>
            <a:r>
              <a:rPr lang="en-US" sz="3200" b="1" smtClean="0">
                <a:solidFill>
                  <a:srgbClr val="0000FF"/>
                </a:solidFill>
              </a:rPr>
              <a:t>Influence of external nanostructures: ECM</a:t>
            </a:r>
          </a:p>
        </p:txBody>
      </p:sp>
      <p:sp>
        <p:nvSpPr>
          <p:cNvPr id="20482" name="Rectangle 3"/>
          <p:cNvSpPr>
            <a:spLocks noGrp="1" noChangeArrowheads="1"/>
          </p:cNvSpPr>
          <p:nvPr>
            <p:ph idx="1"/>
          </p:nvPr>
        </p:nvSpPr>
        <p:spPr>
          <a:xfrm>
            <a:off x="685800" y="838200"/>
            <a:ext cx="7543800" cy="1828800"/>
          </a:xfrm>
        </p:spPr>
        <p:txBody>
          <a:bodyPr/>
          <a:lstStyle/>
          <a:p>
            <a:pPr eaLnBrk="1" hangingPunct="1">
              <a:lnSpc>
                <a:spcPts val="2000"/>
              </a:lnSpc>
            </a:pPr>
            <a:r>
              <a:rPr lang="en-US" sz="2400" b="1" smtClean="0"/>
              <a:t>The normal cell environment is comprised of a complex network of extracellular matrix (ECM) with nano–micro scale dimensions with intricate features.</a:t>
            </a:r>
          </a:p>
          <a:p>
            <a:pPr eaLnBrk="1" hangingPunct="1">
              <a:lnSpc>
                <a:spcPts val="2000"/>
              </a:lnSpc>
            </a:pPr>
            <a:r>
              <a:rPr lang="en-US" sz="2400" b="1" smtClean="0"/>
              <a:t>In many instances the capacity of a cell to proliferate, differentiate, and to express specialized functions intimately depends on the presence and maintenance of an intact extracellular matrix.</a:t>
            </a:r>
          </a:p>
        </p:txBody>
      </p:sp>
      <p:pic>
        <p:nvPicPr>
          <p:cNvPr id="2050" name="Picture 2"/>
          <p:cNvPicPr>
            <a:picLocks noChangeAspect="1" noChangeArrowheads="1"/>
          </p:cNvPicPr>
          <p:nvPr/>
        </p:nvPicPr>
        <p:blipFill>
          <a:blip r:embed="rId3">
            <a:lum bright="-12000"/>
          </a:blip>
          <a:srcRect/>
          <a:stretch>
            <a:fillRect/>
          </a:stretch>
        </p:blipFill>
        <p:spPr bwMode="auto">
          <a:xfrm>
            <a:off x="914400" y="3276600"/>
            <a:ext cx="3352800" cy="3341688"/>
          </a:xfrm>
          <a:prstGeom prst="rect">
            <a:avLst/>
          </a:prstGeom>
          <a:noFill/>
          <a:ln w="9525">
            <a:noFill/>
            <a:miter lim="800000"/>
            <a:headEnd/>
            <a:tailEnd/>
          </a:ln>
          <a:effectLst>
            <a:outerShdw sx="102000" sy="102000" algn="ctr" rotWithShape="0">
              <a:srgbClr val="000000">
                <a:alpha val="39999"/>
              </a:srgbClr>
            </a:outerShdw>
          </a:effectLst>
        </p:spPr>
      </p:pic>
      <p:sp>
        <p:nvSpPr>
          <p:cNvPr id="5" name="Right Brace 4"/>
          <p:cNvSpPr/>
          <p:nvPr/>
        </p:nvSpPr>
        <p:spPr>
          <a:xfrm>
            <a:off x="4418013" y="3200400"/>
            <a:ext cx="381000" cy="1524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485" name="TextBox 5"/>
          <p:cNvSpPr txBox="1">
            <a:spLocks noChangeArrowheads="1"/>
          </p:cNvSpPr>
          <p:nvPr/>
        </p:nvSpPr>
        <p:spPr bwMode="auto">
          <a:xfrm>
            <a:off x="4875213" y="3810000"/>
            <a:ext cx="757237" cy="461963"/>
          </a:xfrm>
          <a:prstGeom prst="rect">
            <a:avLst/>
          </a:prstGeom>
          <a:noFill/>
          <a:ln w="9525">
            <a:noFill/>
            <a:miter lim="800000"/>
            <a:headEnd/>
            <a:tailEnd/>
          </a:ln>
        </p:spPr>
        <p:txBody>
          <a:bodyPr wrap="none">
            <a:spAutoFit/>
          </a:bodyPr>
          <a:lstStyle/>
          <a:p>
            <a:r>
              <a:rPr lang="en-US" sz="2400" b="1">
                <a:latin typeface="Calibri" pitchFamily="34" charset="0"/>
              </a:rPr>
              <a:t>ECM</a:t>
            </a:r>
          </a:p>
        </p:txBody>
      </p:sp>
      <p:sp>
        <p:nvSpPr>
          <p:cNvPr id="7" name="Right Brace 6"/>
          <p:cNvSpPr/>
          <p:nvPr/>
        </p:nvSpPr>
        <p:spPr>
          <a:xfrm>
            <a:off x="4418013" y="5410200"/>
            <a:ext cx="381000" cy="1219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487" name="TextBox 7"/>
          <p:cNvSpPr txBox="1">
            <a:spLocks noChangeArrowheads="1"/>
          </p:cNvSpPr>
          <p:nvPr/>
        </p:nvSpPr>
        <p:spPr bwMode="auto">
          <a:xfrm>
            <a:off x="4875213" y="5791200"/>
            <a:ext cx="1296987" cy="822325"/>
          </a:xfrm>
          <a:prstGeom prst="rect">
            <a:avLst/>
          </a:prstGeom>
          <a:noFill/>
          <a:ln w="9525">
            <a:noFill/>
            <a:miter lim="800000"/>
            <a:headEnd/>
            <a:tailEnd/>
          </a:ln>
        </p:spPr>
        <p:txBody>
          <a:bodyPr>
            <a:spAutoFit/>
          </a:bodyPr>
          <a:lstStyle/>
          <a:p>
            <a:r>
              <a:rPr lang="en-US" sz="2400" b="1">
                <a:latin typeface="Calibri" pitchFamily="34" charset="0"/>
              </a:rPr>
              <a:t>Cell interior</a:t>
            </a:r>
          </a:p>
        </p:txBody>
      </p:sp>
      <p:sp>
        <p:nvSpPr>
          <p:cNvPr id="20488" name="TextBox 10"/>
          <p:cNvSpPr txBox="1">
            <a:spLocks noChangeArrowheads="1"/>
          </p:cNvSpPr>
          <p:nvPr/>
        </p:nvSpPr>
        <p:spPr bwMode="auto">
          <a:xfrm>
            <a:off x="6248400" y="3124200"/>
            <a:ext cx="2667000" cy="3113088"/>
          </a:xfrm>
          <a:prstGeom prst="rect">
            <a:avLst/>
          </a:prstGeom>
          <a:noFill/>
          <a:ln w="9525">
            <a:noFill/>
            <a:miter lim="800000"/>
            <a:headEnd/>
            <a:tailEnd/>
          </a:ln>
        </p:spPr>
        <p:txBody>
          <a:bodyPr>
            <a:spAutoFit/>
          </a:bodyPr>
          <a:lstStyle/>
          <a:p>
            <a:pPr marL="228600" indent="-228600">
              <a:lnSpc>
                <a:spcPct val="90000"/>
              </a:lnSpc>
            </a:pPr>
            <a:r>
              <a:rPr lang="en-US" sz="2000" b="1" u="sng">
                <a:solidFill>
                  <a:schemeClr val="accent2"/>
                </a:solidFill>
                <a:latin typeface="Calibri" pitchFamily="34" charset="0"/>
              </a:rPr>
              <a:t>ECM features affect:</a:t>
            </a:r>
          </a:p>
          <a:p>
            <a:pPr marL="228600" indent="-228600">
              <a:lnSpc>
                <a:spcPct val="90000"/>
              </a:lnSpc>
              <a:buFont typeface="Arial" charset="0"/>
              <a:buChar char="•"/>
            </a:pPr>
            <a:r>
              <a:rPr lang="en-US" sz="2000" b="1">
                <a:solidFill>
                  <a:schemeClr val="accent2"/>
                </a:solidFill>
                <a:latin typeface="Calibri" pitchFamily="34" charset="0"/>
              </a:rPr>
              <a:t>adhesion complexes</a:t>
            </a:r>
          </a:p>
          <a:p>
            <a:pPr marL="228600" indent="-228600">
              <a:lnSpc>
                <a:spcPct val="90000"/>
              </a:lnSpc>
              <a:buFont typeface="Arial" charset="0"/>
              <a:buChar char="•"/>
            </a:pPr>
            <a:r>
              <a:rPr lang="en-US" sz="2000" b="1">
                <a:solidFill>
                  <a:schemeClr val="accent2"/>
                </a:solidFill>
                <a:latin typeface="Calibri" pitchFamily="34" charset="0"/>
              </a:rPr>
              <a:t>cytoskeletal organization</a:t>
            </a:r>
          </a:p>
          <a:p>
            <a:pPr marL="228600" indent="-228600">
              <a:lnSpc>
                <a:spcPct val="90000"/>
              </a:lnSpc>
              <a:buFont typeface="Arial" charset="0"/>
              <a:buChar char="•"/>
            </a:pPr>
            <a:r>
              <a:rPr lang="en-US" sz="2000" b="1">
                <a:solidFill>
                  <a:schemeClr val="accent2"/>
                </a:solidFill>
                <a:latin typeface="Calibri" pitchFamily="34" charset="0"/>
              </a:rPr>
              <a:t>intracellular signaling to adhere cells to their substratum and transmit signals from the environment to the cell exterior</a:t>
            </a:r>
          </a:p>
        </p:txBody>
      </p:sp>
      <p:cxnSp>
        <p:nvCxnSpPr>
          <p:cNvPr id="15" name="Straight Arrow Connector 14"/>
          <p:cNvCxnSpPr/>
          <p:nvPr/>
        </p:nvCxnSpPr>
        <p:spPr>
          <a:xfrm>
            <a:off x="5334000" y="4495800"/>
            <a:ext cx="0" cy="106680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09600" y="304800"/>
            <a:ext cx="7924800" cy="558800"/>
          </a:xfrm>
        </p:spPr>
        <p:txBody>
          <a:bodyPr/>
          <a:lstStyle/>
          <a:p>
            <a:pPr eaLnBrk="1" hangingPunct="1"/>
            <a:r>
              <a:rPr lang="en-US" sz="3200" b="1" smtClean="0">
                <a:solidFill>
                  <a:srgbClr val="0000FF"/>
                </a:solidFill>
              </a:rPr>
              <a:t>Mechanisms for stimulating cell behavior</a:t>
            </a:r>
          </a:p>
        </p:txBody>
      </p:sp>
      <p:pic>
        <p:nvPicPr>
          <p:cNvPr id="83970" name="Picture 2"/>
          <p:cNvPicPr>
            <a:picLocks noChangeAspect="1" noChangeArrowheads="1"/>
          </p:cNvPicPr>
          <p:nvPr/>
        </p:nvPicPr>
        <p:blipFill>
          <a:blip r:embed="rId3"/>
          <a:srcRect/>
          <a:stretch>
            <a:fillRect/>
          </a:stretch>
        </p:blipFill>
        <p:spPr bwMode="auto">
          <a:xfrm>
            <a:off x="2133600" y="1676400"/>
            <a:ext cx="4814888" cy="43148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Rectangle 4"/>
          <p:cNvSpPr/>
          <p:nvPr/>
        </p:nvSpPr>
        <p:spPr>
          <a:xfrm>
            <a:off x="1600200" y="3962400"/>
            <a:ext cx="3048000" cy="2438400"/>
          </a:xfrm>
          <a:prstGeom prst="rect">
            <a:avLst/>
          </a:prstGeom>
          <a:noFill/>
          <a:ln w="63500" cmpd="sng">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2800" b="1" u="sng" smtClean="0">
                <a:solidFill>
                  <a:schemeClr val="accent2"/>
                </a:solidFill>
              </a:rPr>
              <a:t>Motivation – Why nanostructured biomaterials?</a:t>
            </a:r>
          </a:p>
        </p:txBody>
      </p:sp>
      <p:sp>
        <p:nvSpPr>
          <p:cNvPr id="24578" name="Content Placeholder 2"/>
          <p:cNvSpPr>
            <a:spLocks noGrp="1"/>
          </p:cNvSpPr>
          <p:nvPr>
            <p:ph idx="1"/>
          </p:nvPr>
        </p:nvSpPr>
        <p:spPr/>
        <p:txBody>
          <a:bodyPr/>
          <a:lstStyle/>
          <a:p>
            <a:pPr eaLnBrk="1" hangingPunct="1">
              <a:lnSpc>
                <a:spcPct val="80000"/>
              </a:lnSpc>
              <a:spcBef>
                <a:spcPct val="0"/>
              </a:spcBef>
            </a:pPr>
            <a:r>
              <a:rPr lang="en-US" smtClean="0"/>
              <a:t>Cells have plenty of nanostructures essential for survival.</a:t>
            </a:r>
          </a:p>
          <a:p>
            <a:pPr eaLnBrk="1" hangingPunct="1">
              <a:lnSpc>
                <a:spcPct val="80000"/>
              </a:lnSpc>
              <a:spcBef>
                <a:spcPct val="0"/>
              </a:spcBef>
            </a:pPr>
            <a:endParaRPr lang="en-US" smtClean="0"/>
          </a:p>
          <a:p>
            <a:pPr eaLnBrk="1" hangingPunct="1">
              <a:lnSpc>
                <a:spcPct val="80000"/>
              </a:lnSpc>
              <a:spcBef>
                <a:spcPct val="0"/>
              </a:spcBef>
            </a:pPr>
            <a:r>
              <a:rPr lang="en-US" smtClean="0"/>
              <a:t>Fabricating nano-features on biomaterial surfaces provides features that are on the same scale as the bio-environmental features that interact with cells. </a:t>
            </a:r>
          </a:p>
          <a:p>
            <a:pPr eaLnBrk="1" hangingPunct="1">
              <a:lnSpc>
                <a:spcPct val="80000"/>
              </a:lnSpc>
              <a:spcBef>
                <a:spcPct val="0"/>
              </a:spcBef>
              <a:buFont typeface="Arial" charset="0"/>
              <a:buNone/>
            </a:pPr>
            <a:endParaRPr lang="en-US" smtClean="0"/>
          </a:p>
          <a:p>
            <a:pPr eaLnBrk="1" hangingPunct="1">
              <a:lnSpc>
                <a:spcPct val="80000"/>
              </a:lnSpc>
              <a:spcBef>
                <a:spcPct val="0"/>
              </a:spcBef>
            </a:pPr>
            <a:r>
              <a:rPr lang="en-US" smtClean="0"/>
              <a:t>Looking at what happens on different nano-textures can help to uncover signaling pathways that promote the desired cellular response.</a:t>
            </a:r>
          </a:p>
          <a:p>
            <a:pPr eaLnBrk="1" hangingPunct="1">
              <a:lnSpc>
                <a:spcPct val="80000"/>
              </a:lnSpc>
              <a:spcBef>
                <a:spcPct val="0"/>
              </a:spcBef>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3545</Words>
  <Application>Microsoft Office PowerPoint</Application>
  <PresentationFormat>On-screen Show (4:3)</PresentationFormat>
  <Paragraphs>327</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Nanoscale Biomaterials for Cell and Tissue Interactions for Potential Biotech Applications  Prof. Sungho Jin,  UC, San Diego  </vt:lpstr>
      <vt:lpstr>Cell nanostructures</vt:lpstr>
      <vt:lpstr>Primary cell elements</vt:lpstr>
      <vt:lpstr>The cytoskeleton:  Internal nanostructured scaffolding</vt:lpstr>
      <vt:lpstr>Cell membrane nanostructure</vt:lpstr>
      <vt:lpstr>The importance of integrins:  Surface receptors </vt:lpstr>
      <vt:lpstr>Influence of external nanostructures: ECM</vt:lpstr>
      <vt:lpstr>Mechanisms for stimulating cell behavior</vt:lpstr>
      <vt:lpstr>Motivation – Why nanostructured biomaterials?</vt:lpstr>
      <vt:lpstr>PowerPoint Presentation</vt:lpstr>
      <vt:lpstr>PowerPoint Presentation</vt:lpstr>
      <vt:lpstr>PowerPoint Presentation</vt:lpstr>
      <vt:lpstr>Time sequence of response to a surface</vt:lpstr>
      <vt:lpstr>Cellular events at the surface</vt:lpstr>
      <vt:lpstr>Why so much interest in nanostructured surfaces?</vt:lpstr>
      <vt:lpstr>PowerPoint Presentation</vt:lpstr>
      <vt:lpstr>Topography shapes cell behavior</vt:lpstr>
      <vt:lpstr>Inspiration</vt:lpstr>
      <vt:lpstr>Control and design of surfaces for desired tissue interactions</vt:lpstr>
      <vt:lpstr>Nanopattern fabrication</vt:lpstr>
      <vt:lpstr>PowerPoint Presentation</vt:lpstr>
      <vt:lpstr>Directed migration mechanism</vt:lpstr>
      <vt:lpstr>Epithelial cells align</vt:lpstr>
      <vt:lpstr>PowerPoint Presentation</vt:lpstr>
      <vt:lpstr>Morphological changes in cells</vt:lpstr>
      <vt:lpstr>Mechanotransduction</vt:lpstr>
      <vt:lpstr>Mesenchymal stem cell differentiation</vt:lpstr>
      <vt:lpstr>Differentiation by topography only</vt:lpstr>
      <vt:lpstr>Polymer nanoscale order vs. disorder</vt:lpstr>
      <vt:lpstr>Cells sense the surface</vt:lpstr>
      <vt:lpstr> Ceramic nanopores/nanotubes</vt:lpstr>
      <vt:lpstr>Nanoporous alumina (AAO)</vt:lpstr>
      <vt:lpstr>Mechanical interlocking – TiO2 nanotubes</vt:lpstr>
      <vt:lpstr>TiO2 nanotubes for stem cell therapies</vt:lpstr>
      <vt:lpstr>Mimicking bone properties</vt:lpstr>
      <vt:lpstr>ECM Collagen fibers</vt:lpstr>
      <vt:lpstr>Hydrothermal TiO2 nanotubes: Enhanced mineralization</vt:lpstr>
      <vt:lpstr>Nanofiber designs</vt:lpstr>
      <vt:lpstr>Nanofiber advantage</vt:lpstr>
      <vt:lpstr>General remarks</vt:lpstr>
      <vt:lpstr>Take Home Message</vt:lpstr>
      <vt:lpstr>Questions</vt:lpstr>
    </vt:vector>
  </TitlesOfParts>
  <Company>UCSD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Karla Brammer</dc:creator>
  <cp:lastModifiedBy>Gary</cp:lastModifiedBy>
  <cp:revision>213</cp:revision>
  <dcterms:created xsi:type="dcterms:W3CDTF">2010-05-18T18:43:18Z</dcterms:created>
  <dcterms:modified xsi:type="dcterms:W3CDTF">2013-03-14T16:53:10Z</dcterms:modified>
</cp:coreProperties>
</file>